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9"/>
  </p:notesMasterIdLst>
  <p:sldIdLst>
    <p:sldId id="256" r:id="rId2"/>
    <p:sldId id="257" r:id="rId3"/>
    <p:sldId id="259" r:id="rId4"/>
    <p:sldId id="260" r:id="rId5"/>
    <p:sldId id="279" r:id="rId6"/>
    <p:sldId id="261" r:id="rId7"/>
    <p:sldId id="265" r:id="rId8"/>
    <p:sldId id="264" r:id="rId9"/>
    <p:sldId id="262" r:id="rId10"/>
    <p:sldId id="263" r:id="rId11"/>
    <p:sldId id="266" r:id="rId12"/>
    <p:sldId id="267" r:id="rId13"/>
    <p:sldId id="268" r:id="rId14"/>
    <p:sldId id="269" r:id="rId15"/>
    <p:sldId id="271" r:id="rId16"/>
    <p:sldId id="272" r:id="rId17"/>
    <p:sldId id="273" r:id="rId18"/>
    <p:sldId id="274" r:id="rId19"/>
    <p:sldId id="276" r:id="rId20"/>
    <p:sldId id="277" r:id="rId21"/>
    <p:sldId id="275" r:id="rId22"/>
    <p:sldId id="278" r:id="rId23"/>
    <p:sldId id="280" r:id="rId24"/>
    <p:sldId id="281" r:id="rId25"/>
    <p:sldId id="282" r:id="rId26"/>
    <p:sldId id="283" r:id="rId27"/>
    <p:sldId id="284" r:id="rId28"/>
    <p:sldId id="285" r:id="rId29"/>
    <p:sldId id="286" r:id="rId30"/>
    <p:sldId id="287" r:id="rId31"/>
    <p:sldId id="288" r:id="rId32"/>
    <p:sldId id="289" r:id="rId33"/>
    <p:sldId id="290" r:id="rId34"/>
    <p:sldId id="292" r:id="rId35"/>
    <p:sldId id="293" r:id="rId36"/>
    <p:sldId id="294" r:id="rId37"/>
    <p:sldId id="295" r:id="rId38"/>
    <p:sldId id="296" r:id="rId39"/>
    <p:sldId id="297" r:id="rId40"/>
    <p:sldId id="299" r:id="rId41"/>
    <p:sldId id="298" r:id="rId42"/>
    <p:sldId id="300" r:id="rId43"/>
    <p:sldId id="301" r:id="rId44"/>
    <p:sldId id="302" r:id="rId45"/>
    <p:sldId id="303" r:id="rId46"/>
    <p:sldId id="291" r:id="rId47"/>
    <p:sldId id="27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80" autoAdjust="0"/>
  </p:normalViewPr>
  <p:slideViewPr>
    <p:cSldViewPr>
      <p:cViewPr varScale="1">
        <p:scale>
          <a:sx n="82" d="100"/>
          <a:sy n="82" d="100"/>
        </p:scale>
        <p:origin x="1474" y="58"/>
      </p:cViewPr>
      <p:guideLst>
        <p:guide orient="horz" pos="2160"/>
        <p:guide pos="2880"/>
      </p:guideLst>
    </p:cSldViewPr>
  </p:slideViewPr>
  <p:outlineViewPr>
    <p:cViewPr>
      <p:scale>
        <a:sx n="33" d="100"/>
        <a:sy n="33" d="100"/>
      </p:scale>
      <p:origin x="53" y="5357"/>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76368E-245F-4B55-A937-E1FD4D6224B4}" type="datetimeFigureOut">
              <a:rPr lang="en-IN" smtClean="0"/>
              <a:t>19-03-2021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AED8E-75AB-4009-AF7D-C312D2951A21}" type="slidenum">
              <a:rPr lang="en-IN" smtClean="0"/>
              <a:t>‹#›</a:t>
            </a:fld>
            <a:endParaRPr lang="en-IN"/>
          </a:p>
        </p:txBody>
      </p:sp>
    </p:spTree>
    <p:extLst>
      <p:ext uri="{BB962C8B-B14F-4D97-AF65-F5344CB8AC3E}">
        <p14:creationId xmlns:p14="http://schemas.microsoft.com/office/powerpoint/2010/main" val="1579353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AEAED8E-75AB-4009-AF7D-C312D2951A21}" type="slidenum">
              <a:rPr lang="en-IN" smtClean="0"/>
              <a:t>21</a:t>
            </a:fld>
            <a:endParaRPr lang="en-IN"/>
          </a:p>
        </p:txBody>
      </p:sp>
    </p:spTree>
    <p:extLst>
      <p:ext uri="{BB962C8B-B14F-4D97-AF65-F5344CB8AC3E}">
        <p14:creationId xmlns:p14="http://schemas.microsoft.com/office/powerpoint/2010/main" val="103629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AB58AB9F-EC65-47DF-B92A-D7C810856ED2}" type="datetimeFigureOut">
              <a:rPr lang="en-IN" smtClean="0"/>
              <a:t>19-03-2021</a:t>
            </a:fld>
            <a:endParaRPr lang="en-IN"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IN"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1AD8E0A8-727A-4A40-89F6-297CD43FAE15}" type="slidenum">
              <a:rPr lang="en-IN" smtClean="0"/>
              <a:t>‹#›</a:t>
            </a:fld>
            <a:endParaRPr lang="en-IN"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8AB9F-EC65-47DF-B92A-D7C810856ED2}" type="datetimeFigureOut">
              <a:rPr lang="en-IN" smtClean="0"/>
              <a:t>19-03-2021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8AB9F-EC65-47DF-B92A-D7C810856ED2}" type="datetimeFigureOut">
              <a:rPr lang="en-IN" smtClean="0"/>
              <a:t>19-03-2021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58AB9F-EC65-47DF-B92A-D7C810856ED2}" type="datetimeFigureOut">
              <a:rPr lang="en-IN" smtClean="0"/>
              <a:t>19-03-2021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58AB9F-EC65-47DF-B92A-D7C810856ED2}" type="datetimeFigureOut">
              <a:rPr lang="en-IN" smtClean="0"/>
              <a:t>19-03-2021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AB58AB9F-EC65-47DF-B92A-D7C810856ED2}" type="datetimeFigureOut">
              <a:rPr lang="en-IN" smtClean="0"/>
              <a:t>19-03-2021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AD8E0A8-727A-4A40-89F6-297CD43FAE15}" type="slidenum">
              <a:rPr lang="en-IN" smtClean="0"/>
              <a:t>‹#›</a:t>
            </a:fld>
            <a:endParaRPr lang="en-IN" dirty="0"/>
          </a:p>
        </p:txBody>
      </p:sp>
      <p:sp>
        <p:nvSpPr>
          <p:cNvPr id="9" name="Content Placeholder 8"/>
          <p:cNvSpPr>
            <a:spLocks noGrp="1"/>
          </p:cNvSpPr>
          <p:nvPr>
            <p:ph sz="quarter" idx="13"/>
          </p:nvPr>
        </p:nvSpPr>
        <p:spPr>
          <a:xfrm>
            <a:off x="1042416" y="2313432"/>
            <a:ext cx="3419856"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58AB9F-EC65-47DF-B92A-D7C810856ED2}" type="datetimeFigureOut">
              <a:rPr lang="en-IN" smtClean="0"/>
              <a:t>19-03-2021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58AB9F-EC65-47DF-B92A-D7C810856ED2}" type="datetimeFigureOut">
              <a:rPr lang="en-IN" smtClean="0"/>
              <a:t>19-03-2021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8AB9F-EC65-47DF-B92A-D7C810856ED2}" type="datetimeFigureOut">
              <a:rPr lang="en-IN" smtClean="0"/>
              <a:t>19-03-2021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p:cNvSpPr>
            <a:spLocks noGrp="1"/>
          </p:cNvSpPr>
          <p:nvPr>
            <p:ph type="dt" sz="half" idx="10"/>
          </p:nvPr>
        </p:nvSpPr>
        <p:spPr/>
        <p:txBody>
          <a:bodyPr/>
          <a:lstStyle/>
          <a:p>
            <a:fld id="{AB58AB9F-EC65-47DF-B92A-D7C810856ED2}" type="datetimeFigureOut">
              <a:rPr lang="en-IN" smtClean="0"/>
              <a:t>19-03-2021</a:t>
            </a:fld>
            <a:endParaRPr lang="en-IN" dirty="0"/>
          </a:p>
        </p:txBody>
      </p:sp>
      <p:sp>
        <p:nvSpPr>
          <p:cNvPr id="7" name="Slide Number Placeholder 6"/>
          <p:cNvSpPr>
            <a:spLocks noGrp="1"/>
          </p:cNvSpPr>
          <p:nvPr>
            <p:ph type="sldNum" sz="quarter" idx="12"/>
          </p:nvPr>
        </p:nvSpPr>
        <p:spPr/>
        <p:txBody>
          <a:bodyPr/>
          <a:lstStyle/>
          <a:p>
            <a:fld id="{1AD8E0A8-727A-4A40-89F6-297CD43FAE15}" type="slidenum">
              <a:rPr lang="en-IN" smtClean="0"/>
              <a:t>‹#›</a:t>
            </a:fld>
            <a:endParaRPr lang="en-IN" dirty="0"/>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a:t>Click to edit Master title style</a:t>
            </a:r>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a:t>Click to edit Master title style</a:t>
            </a:r>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58AB9F-EC65-47DF-B92A-D7C810856ED2}" type="datetimeFigureOut">
              <a:rPr lang="en-IN" smtClean="0"/>
              <a:t>19-03-2021</a:t>
            </a:fld>
            <a:endParaRPr lang="en-IN" dirty="0"/>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dirty="0"/>
          </a:p>
        </p:txBody>
      </p:sp>
      <p:sp>
        <p:nvSpPr>
          <p:cNvPr id="7" name="Slide Number Placeholder 6"/>
          <p:cNvSpPr>
            <a:spLocks noGrp="1"/>
          </p:cNvSpPr>
          <p:nvPr>
            <p:ph type="sldNum" sz="quarter" idx="12"/>
          </p:nvPr>
        </p:nvSpPr>
        <p:spPr/>
        <p:txBody>
          <a:bodyPr/>
          <a:lstStyle/>
          <a:p>
            <a:fld id="{1AD8E0A8-727A-4A40-89F6-297CD43FAE15}"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AB58AB9F-EC65-47DF-B92A-D7C810856ED2}" type="datetimeFigureOut">
              <a:rPr lang="en-IN" smtClean="0"/>
              <a:t>19-03-2021</a:t>
            </a:fld>
            <a:endParaRPr lang="en-IN" dirty="0"/>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IN"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1AD8E0A8-727A-4A40-89F6-297CD43FAE15}"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IN" b="1" dirty="0">
                <a:solidFill>
                  <a:schemeClr val="bg2">
                    <a:lumMod val="50000"/>
                  </a:schemeClr>
                </a:solidFill>
                <a:latin typeface="Bradley Hand ITC" pitchFamily="66" charset="0"/>
              </a:rPr>
              <a:t>DEP     : MSc. DATASCIENCE</a:t>
            </a:r>
          </a:p>
          <a:p>
            <a:r>
              <a:rPr lang="en-IN" b="1" dirty="0">
                <a:solidFill>
                  <a:schemeClr val="bg2">
                    <a:lumMod val="50000"/>
                  </a:schemeClr>
                </a:solidFill>
                <a:latin typeface="Bradley Hand ITC" pitchFamily="66" charset="0"/>
              </a:rPr>
              <a:t>SEM    : 4</a:t>
            </a:r>
          </a:p>
          <a:p>
            <a:endParaRPr lang="en-IN" dirty="0"/>
          </a:p>
        </p:txBody>
      </p:sp>
      <p:sp>
        <p:nvSpPr>
          <p:cNvPr id="4" name="Rectangle 3"/>
          <p:cNvSpPr/>
          <p:nvPr/>
        </p:nvSpPr>
        <p:spPr>
          <a:xfrm>
            <a:off x="0" y="1195640"/>
            <a:ext cx="4572000" cy="1200329"/>
          </a:xfrm>
          <a:prstGeom prst="rect">
            <a:avLst/>
          </a:prstGeom>
        </p:spPr>
        <p:txBody>
          <a:bodyPr>
            <a:spAutoFit/>
          </a:bodyPr>
          <a:lstStyle/>
          <a:p>
            <a:r>
              <a:rPr lang="en-US" sz="2400" b="1" dirty="0">
                <a:solidFill>
                  <a:schemeClr val="tx2">
                    <a:lumMod val="75000"/>
                  </a:schemeClr>
                </a:solidFill>
                <a:latin typeface="Bradley Hand ITC" pitchFamily="66" charset="0"/>
              </a:rPr>
              <a:t>STUDY  IN  DETAIL  CODD’S  PAPER  ON  RELATION  MODEL  OF  LARGE DATA </a:t>
            </a:r>
            <a:endParaRPr lang="en-IN" sz="2400" dirty="0">
              <a:solidFill>
                <a:schemeClr val="tx2">
                  <a:lumMod val="75000"/>
                </a:schemeClr>
              </a:solidFill>
            </a:endParaRPr>
          </a:p>
        </p:txBody>
      </p:sp>
      <p:sp>
        <p:nvSpPr>
          <p:cNvPr id="5" name="TextBox 4"/>
          <p:cNvSpPr txBox="1"/>
          <p:nvPr/>
        </p:nvSpPr>
        <p:spPr>
          <a:xfrm>
            <a:off x="5076056" y="764704"/>
            <a:ext cx="2232248" cy="661720"/>
          </a:xfrm>
          <a:prstGeom prst="rect">
            <a:avLst/>
          </a:prstGeom>
          <a:noFill/>
        </p:spPr>
        <p:txBody>
          <a:bodyPr wrap="square" rtlCol="0">
            <a:spAutoFit/>
          </a:bodyPr>
          <a:lstStyle/>
          <a:p>
            <a:r>
              <a:rPr lang="en-US" sz="3700" dirty="0">
                <a:solidFill>
                  <a:schemeClr val="bg1"/>
                </a:solidFill>
                <a:latin typeface="Bradley Hand ITC" pitchFamily="66" charset="0"/>
              </a:rPr>
              <a:t>GROUP 6</a:t>
            </a:r>
            <a:endParaRPr lang="en-IN" sz="3700" dirty="0">
              <a:solidFill>
                <a:schemeClr val="bg1"/>
              </a:solidFill>
              <a:latin typeface="Bradley Hand ITC" pitchFamily="66" charset="0"/>
            </a:endParaRPr>
          </a:p>
        </p:txBody>
      </p:sp>
      <p:sp>
        <p:nvSpPr>
          <p:cNvPr id="6" name="Title 5"/>
          <p:cNvSpPr>
            <a:spLocks noGrp="1"/>
          </p:cNvSpPr>
          <p:nvPr>
            <p:ph type="ctrTitle"/>
          </p:nvPr>
        </p:nvSpPr>
        <p:spPr>
          <a:xfrm>
            <a:off x="4716016" y="2060848"/>
            <a:ext cx="3313355" cy="2278224"/>
          </a:xfrm>
        </p:spPr>
        <p:txBody>
          <a:bodyPr>
            <a:noAutofit/>
          </a:bodyPr>
          <a:lstStyle/>
          <a:p>
            <a:r>
              <a:rPr lang="en-US" sz="1800" b="1" dirty="0">
                <a:latin typeface="Bradley Hand ITC" pitchFamily="66" charset="0"/>
              </a:rPr>
              <a:t>SARANYA.R(19S031)</a:t>
            </a:r>
            <a:br>
              <a:rPr lang="en-US" sz="1800" b="1" dirty="0">
                <a:latin typeface="Bradley Hand ITC" pitchFamily="66" charset="0"/>
              </a:rPr>
            </a:br>
            <a:r>
              <a:rPr lang="en-US" sz="1800" b="1" dirty="0">
                <a:latin typeface="Bradley Hand ITC" pitchFamily="66" charset="0"/>
              </a:rPr>
              <a:t>SHANTHOSH KUMAAR.S.R(19S032) SHIBANI.K.R(19S033)</a:t>
            </a:r>
            <a:br>
              <a:rPr lang="en-US" sz="1800" b="1" dirty="0">
                <a:latin typeface="Bradley Hand ITC" pitchFamily="66" charset="0"/>
              </a:rPr>
            </a:br>
            <a:r>
              <a:rPr lang="en-US" sz="1800" b="1" dirty="0">
                <a:latin typeface="Bradley Hand ITC" pitchFamily="66" charset="0"/>
              </a:rPr>
              <a:t>SHOBIKA.R(19S034)</a:t>
            </a:r>
            <a:br>
              <a:rPr lang="en-US" sz="1800" b="1" dirty="0">
                <a:latin typeface="Bradley Hand ITC" pitchFamily="66" charset="0"/>
              </a:rPr>
            </a:br>
            <a:r>
              <a:rPr lang="en-US" sz="1800" b="1" dirty="0">
                <a:latin typeface="Bradley Hand ITC" pitchFamily="66" charset="0"/>
              </a:rPr>
              <a:t>SIVA SRI VARSHINI.S(19S035)</a:t>
            </a:r>
            <a:endParaRPr lang="en-IN" sz="1800" b="1" dirty="0">
              <a:latin typeface="Bradley Hand ITC" pitchFamily="66" charset="0"/>
            </a:endParaRPr>
          </a:p>
        </p:txBody>
      </p:sp>
    </p:spTree>
    <p:extLst>
      <p:ext uri="{BB962C8B-B14F-4D97-AF65-F5344CB8AC3E}">
        <p14:creationId xmlns:p14="http://schemas.microsoft.com/office/powerpoint/2010/main" val="308182276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188640"/>
            <a:ext cx="5184576" cy="566936"/>
          </a:xfrm>
        </p:spPr>
        <p:txBody>
          <a:bodyPr>
            <a:noAutofit/>
          </a:bodyPr>
          <a:lstStyle/>
          <a:p>
            <a:r>
              <a:rPr lang="en-US" sz="2400" dirty="0">
                <a:solidFill>
                  <a:schemeClr val="bg1"/>
                </a:solidFill>
                <a:latin typeface="Bradley Hand ITC" pitchFamily="66" charset="0"/>
              </a:rPr>
              <a:t>DATA DEPENDENCIES </a:t>
            </a:r>
            <a:br>
              <a:rPr lang="en-US" sz="2400" dirty="0">
                <a:solidFill>
                  <a:schemeClr val="bg1"/>
                </a:solidFill>
                <a:latin typeface="Bradley Hand ITC" pitchFamily="66" charset="0"/>
              </a:rPr>
            </a:br>
            <a:r>
              <a:rPr lang="en-US" sz="2400" dirty="0">
                <a:solidFill>
                  <a:schemeClr val="bg1"/>
                </a:solidFill>
                <a:latin typeface="Bradley Hand ITC" pitchFamily="66" charset="0"/>
              </a:rPr>
              <a:t>IN  PRESENT SYSTEM</a:t>
            </a:r>
            <a:endParaRPr lang="en-IN" sz="2400" dirty="0">
              <a:solidFill>
                <a:schemeClr val="bg1"/>
              </a:solidFill>
              <a:latin typeface="Bradley Hand ITC" pitchFamily="66" charset="0"/>
            </a:endParaRPr>
          </a:p>
        </p:txBody>
      </p:sp>
      <p:sp>
        <p:nvSpPr>
          <p:cNvPr id="3" name="Content Placeholder 2"/>
          <p:cNvSpPr>
            <a:spLocks noGrp="1"/>
          </p:cNvSpPr>
          <p:nvPr>
            <p:ph idx="1"/>
          </p:nvPr>
        </p:nvSpPr>
        <p:spPr>
          <a:xfrm>
            <a:off x="755576" y="836712"/>
            <a:ext cx="7632848" cy="5328592"/>
          </a:xfrm>
        </p:spPr>
        <p:txBody>
          <a:bodyPr>
            <a:normAutofit/>
          </a:bodyPr>
          <a:lstStyle/>
          <a:p>
            <a:pPr marL="0" indent="0">
              <a:lnSpc>
                <a:spcPct val="150000"/>
              </a:lnSpc>
              <a:buNone/>
            </a:pPr>
            <a:r>
              <a:rPr lang="en-US" dirty="0"/>
              <a:t>             </a:t>
            </a:r>
            <a:r>
              <a:rPr lang="en-US" sz="2000" dirty="0">
                <a:latin typeface="+mj-lt"/>
              </a:rPr>
              <a:t>The data can be stored different forms of orders of the records. </a:t>
            </a:r>
            <a:r>
              <a:rPr lang="en-US" sz="2000" dirty="0">
                <a:latin typeface="+mj-lt"/>
                <a:ea typeface="Verdana" pitchFamily="34" charset="0"/>
              </a:rPr>
              <a:t>The application directly accesses the data in memory and therefore has to make some assumptions about how the data is organized is called as </a:t>
            </a:r>
            <a:r>
              <a:rPr lang="en-US" sz="2000" b="1" dirty="0">
                <a:latin typeface="+mj-lt"/>
                <a:ea typeface="Verdana" pitchFamily="34" charset="0"/>
              </a:rPr>
              <a:t>data dependencies</a:t>
            </a:r>
            <a:r>
              <a:rPr lang="en-US" sz="2000" dirty="0">
                <a:latin typeface="+mj-lt"/>
                <a:ea typeface="Verdana" pitchFamily="34" charset="0"/>
              </a:rPr>
              <a:t>.</a:t>
            </a:r>
          </a:p>
          <a:p>
            <a:pPr marL="0" indent="0">
              <a:lnSpc>
                <a:spcPct val="150000"/>
              </a:lnSpc>
              <a:buNone/>
            </a:pPr>
            <a:r>
              <a:rPr lang="en-US" sz="2000" dirty="0">
                <a:latin typeface="+mj-lt"/>
                <a:ea typeface="Verdana" pitchFamily="34" charset="0"/>
              </a:rPr>
              <a:t>                There are 3 kinds of data dependencies which still need to be removed are:                                          </a:t>
            </a:r>
          </a:p>
          <a:p>
            <a:pPr marL="0" indent="0">
              <a:lnSpc>
                <a:spcPct val="150000"/>
              </a:lnSpc>
              <a:buNone/>
            </a:pPr>
            <a:r>
              <a:rPr lang="en-US" sz="2000" dirty="0">
                <a:latin typeface="+mj-lt"/>
                <a:ea typeface="Verdana" pitchFamily="34" charset="0"/>
              </a:rPr>
              <a:t>                  1.ordering dependence</a:t>
            </a:r>
          </a:p>
          <a:p>
            <a:pPr marL="0" indent="0">
              <a:lnSpc>
                <a:spcPct val="150000"/>
              </a:lnSpc>
              <a:buNone/>
            </a:pPr>
            <a:r>
              <a:rPr lang="en-US" sz="2000" dirty="0">
                <a:latin typeface="+mj-lt"/>
                <a:ea typeface="Verdana" pitchFamily="34" charset="0"/>
              </a:rPr>
              <a:t>                  2.indexing dependence, </a:t>
            </a:r>
          </a:p>
          <a:p>
            <a:pPr marL="0" indent="0">
              <a:lnSpc>
                <a:spcPct val="150000"/>
              </a:lnSpc>
              <a:buNone/>
            </a:pPr>
            <a:r>
              <a:rPr lang="en-US" sz="2000" dirty="0">
                <a:latin typeface="+mj-lt"/>
                <a:ea typeface="Verdana" pitchFamily="34" charset="0"/>
              </a:rPr>
              <a:t>                  3.access path dependence.</a:t>
            </a:r>
          </a:p>
          <a:p>
            <a:pPr marL="68580" indent="0" algn="just">
              <a:lnSpc>
                <a:spcPct val="150000"/>
              </a:lnSpc>
              <a:buNone/>
            </a:pPr>
            <a:endParaRPr lang="en-US" sz="2000" dirty="0">
              <a:latin typeface="+mj-lt"/>
            </a:endParaRPr>
          </a:p>
        </p:txBody>
      </p:sp>
    </p:spTree>
    <p:extLst>
      <p:ext uri="{BB962C8B-B14F-4D97-AF65-F5344CB8AC3E}">
        <p14:creationId xmlns:p14="http://schemas.microsoft.com/office/powerpoint/2010/main" val="1552562293"/>
      </p:ext>
    </p:extLst>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315416"/>
            <a:ext cx="7056902" cy="999016"/>
          </a:xfrm>
        </p:spPr>
        <p:txBody>
          <a:bodyPr>
            <a:noAutofit/>
          </a:bodyPr>
          <a:lstStyle/>
          <a:p>
            <a:r>
              <a:rPr lang="en-US" sz="2200" dirty="0">
                <a:solidFill>
                  <a:schemeClr val="bg1"/>
                </a:solidFill>
                <a:latin typeface="Bradley Hand ITC" pitchFamily="66" charset="0"/>
              </a:rPr>
              <a:t>KINDS OF</a:t>
            </a:r>
            <a:br>
              <a:rPr lang="en-US" sz="2200" dirty="0">
                <a:solidFill>
                  <a:schemeClr val="bg1"/>
                </a:solidFill>
                <a:latin typeface="Bradley Hand ITC" pitchFamily="66" charset="0"/>
              </a:rPr>
            </a:br>
            <a:r>
              <a:rPr lang="en-US" sz="2200" dirty="0">
                <a:solidFill>
                  <a:schemeClr val="bg1"/>
                </a:solidFill>
                <a:latin typeface="Bradley Hand ITC" pitchFamily="66" charset="0"/>
              </a:rPr>
              <a:t> DATA DEPENDENCIES</a:t>
            </a:r>
            <a:endParaRPr lang="en-IN" sz="2200" dirty="0">
              <a:solidFill>
                <a:schemeClr val="bg1"/>
              </a:solidFill>
              <a:latin typeface="Bradley Hand ITC" pitchFamily="66" charset="0"/>
            </a:endParaRPr>
          </a:p>
        </p:txBody>
      </p:sp>
      <p:sp>
        <p:nvSpPr>
          <p:cNvPr id="3" name="Content Placeholder 2"/>
          <p:cNvSpPr>
            <a:spLocks noGrp="1"/>
          </p:cNvSpPr>
          <p:nvPr>
            <p:ph idx="1"/>
          </p:nvPr>
        </p:nvSpPr>
        <p:spPr>
          <a:xfrm>
            <a:off x="755576" y="764704"/>
            <a:ext cx="7704856" cy="5832648"/>
          </a:xfrm>
        </p:spPr>
        <p:txBody>
          <a:bodyPr>
            <a:normAutofit fontScale="92500" lnSpcReduction="20000"/>
          </a:bodyPr>
          <a:lstStyle/>
          <a:p>
            <a:pPr marL="68580" indent="0">
              <a:buNone/>
            </a:pPr>
            <a:r>
              <a:rPr lang="en-US" sz="2000" b="1" dirty="0">
                <a:latin typeface="+mj-lt"/>
              </a:rPr>
              <a:t>ORDERED DEPENDENCE:</a:t>
            </a:r>
          </a:p>
          <a:p>
            <a:pPr marL="68580" indent="0">
              <a:buNone/>
            </a:pPr>
            <a:r>
              <a:rPr lang="en-US" sz="2000" dirty="0">
                <a:latin typeface="+mj-lt"/>
              </a:rPr>
              <a:t>           The data can be stored several forms of the records. Many applications fail to differentiate between the data storage ordering and data presentation ordering as a result applications can fail if the data stored ordering has to be changed.</a:t>
            </a:r>
          </a:p>
          <a:p>
            <a:pPr marL="68580" indent="0" algn="just">
              <a:buNone/>
            </a:pPr>
            <a:r>
              <a:rPr lang="en-US" sz="2000" b="1" dirty="0">
                <a:latin typeface="+mj-lt"/>
              </a:rPr>
              <a:t>INDEXING DEPENDENCE:</a:t>
            </a:r>
          </a:p>
          <a:p>
            <a:pPr marL="76200" indent="0" algn="just">
              <a:buNone/>
            </a:pPr>
            <a:r>
              <a:rPr lang="en-US" sz="2000" dirty="0">
                <a:latin typeface="+mj-lt"/>
              </a:rPr>
              <a:t>	Indexing data is with both pros and cons as it improves performance while querying and performing updates on data but they deteriorate the performance while inserting and deleting data and also is a redundant overhead. To perform well in changing patterns environment the indices need to be created and destroyed. Different applications provide different indexing properties.</a:t>
            </a:r>
          </a:p>
          <a:p>
            <a:pPr marL="68580" indent="0" algn="just">
              <a:buNone/>
            </a:pPr>
            <a:r>
              <a:rPr lang="en-US" sz="2000" b="1" dirty="0">
                <a:latin typeface="+mj-lt"/>
              </a:rPr>
              <a:t>ACCESS PATH DEPENDENCE:</a:t>
            </a:r>
          </a:p>
          <a:p>
            <a:pPr marL="76200" indent="0" algn="just">
              <a:buNone/>
            </a:pPr>
            <a:r>
              <a:rPr lang="en-US" sz="2000" dirty="0">
                <a:latin typeface="+mj-lt"/>
              </a:rPr>
              <a:t>	The access paths for data are represented in tree-structures or networking model, but many applications fail if any of underlying model is altered. To deal this problem an impractical solution suggested was to not to decide an access path to be obsolete till all the application programs use the path.</a:t>
            </a:r>
          </a:p>
          <a:p>
            <a:endParaRPr lang="en-IN" sz="2000" dirty="0">
              <a:latin typeface="+mj-lt"/>
            </a:endParaRPr>
          </a:p>
        </p:txBody>
      </p:sp>
    </p:spTree>
    <p:extLst>
      <p:ext uri="{BB962C8B-B14F-4D97-AF65-F5344CB8AC3E}">
        <p14:creationId xmlns:p14="http://schemas.microsoft.com/office/powerpoint/2010/main" val="2503725455"/>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171400"/>
            <a:ext cx="7024744" cy="757888"/>
          </a:xfrm>
        </p:spPr>
        <p:txBody>
          <a:bodyPr>
            <a:normAutofit/>
          </a:bodyPr>
          <a:lstStyle/>
          <a:p>
            <a:r>
              <a:rPr lang="en-US" sz="2800" b="1" dirty="0">
                <a:solidFill>
                  <a:schemeClr val="bg1"/>
                </a:solidFill>
                <a:latin typeface="Bradley Hand ITC" pitchFamily="66" charset="0"/>
                <a:ea typeface="Verdana" pitchFamily="34" charset="0"/>
              </a:rPr>
              <a:t>SIMPLE EXAMPLE :</a:t>
            </a:r>
            <a:endParaRPr lang="en-IN" sz="2800" dirty="0">
              <a:solidFill>
                <a:schemeClr val="bg1"/>
              </a:solidFill>
            </a:endParaRPr>
          </a:p>
        </p:txBody>
      </p:sp>
      <p:sp>
        <p:nvSpPr>
          <p:cNvPr id="3" name="Content Placeholder 2"/>
          <p:cNvSpPr>
            <a:spLocks noGrp="1"/>
          </p:cNvSpPr>
          <p:nvPr>
            <p:ph idx="1"/>
          </p:nvPr>
        </p:nvSpPr>
        <p:spPr>
          <a:xfrm>
            <a:off x="683568" y="980728"/>
            <a:ext cx="7776864" cy="5328592"/>
          </a:xfrm>
        </p:spPr>
        <p:txBody>
          <a:bodyPr>
            <a:noAutofit/>
          </a:bodyPr>
          <a:lstStyle/>
          <a:p>
            <a:pPr marL="68580" indent="0">
              <a:buNone/>
            </a:pPr>
            <a:r>
              <a:rPr lang="en-US" dirty="0">
                <a:latin typeface="+mj-lt"/>
                <a:ea typeface="Verdana" pitchFamily="34" charset="0"/>
              </a:rPr>
              <a:t>Suppose the data bank contains information about parts and projects. </a:t>
            </a:r>
            <a:br>
              <a:rPr lang="en-US" dirty="0">
                <a:latin typeface="+mj-lt"/>
                <a:ea typeface="Verdana" pitchFamily="34" charset="0"/>
              </a:rPr>
            </a:br>
            <a:r>
              <a:rPr lang="en-US" dirty="0">
                <a:latin typeface="+mj-lt"/>
                <a:ea typeface="Verdana" pitchFamily="34" charset="0"/>
              </a:rPr>
              <a:t>For each part, </a:t>
            </a:r>
          </a:p>
          <a:p>
            <a:pPr marL="68580" indent="0">
              <a:buNone/>
            </a:pPr>
            <a:r>
              <a:rPr lang="en-US" dirty="0">
                <a:latin typeface="+mj-lt"/>
                <a:ea typeface="Verdana" pitchFamily="34" charset="0"/>
              </a:rPr>
              <a:t>               the part number, part name, part description, quantity-on-hand, and quantity-on-order are recorded.</a:t>
            </a:r>
            <a:br>
              <a:rPr lang="en-US" dirty="0">
                <a:latin typeface="+mj-lt"/>
                <a:ea typeface="Verdana" pitchFamily="34" charset="0"/>
              </a:rPr>
            </a:br>
            <a:r>
              <a:rPr lang="en-US" dirty="0">
                <a:latin typeface="+mj-lt"/>
                <a:ea typeface="Verdana" pitchFamily="34" charset="0"/>
              </a:rPr>
              <a:t>For each project,</a:t>
            </a:r>
          </a:p>
          <a:p>
            <a:pPr marL="68580" indent="0">
              <a:buNone/>
            </a:pPr>
            <a:r>
              <a:rPr lang="en-US" dirty="0">
                <a:latin typeface="+mj-lt"/>
                <a:ea typeface="Verdana" pitchFamily="34" charset="0"/>
              </a:rPr>
              <a:t>              the project number, project name, project description are recorded. </a:t>
            </a:r>
          </a:p>
          <a:p>
            <a:pPr marL="68580" indent="0">
              <a:buNone/>
            </a:pPr>
            <a:br>
              <a:rPr lang="en-US" dirty="0">
                <a:latin typeface="+mj-lt"/>
                <a:ea typeface="Verdana" pitchFamily="34" charset="0"/>
              </a:rPr>
            </a:br>
            <a:r>
              <a:rPr lang="en-US" dirty="0">
                <a:latin typeface="+mj-lt"/>
                <a:ea typeface="Verdana" pitchFamily="34" charset="0"/>
              </a:rPr>
              <a:t>           Whenever a project makes use of a certain part, the quantity of that part committed to the given project is also recorded. </a:t>
            </a:r>
            <a:br>
              <a:rPr lang="en-US" dirty="0">
                <a:latin typeface="+mj-lt"/>
                <a:ea typeface="Verdana" pitchFamily="34" charset="0"/>
              </a:rPr>
            </a:br>
            <a:endParaRPr lang="en-IN" dirty="0">
              <a:latin typeface="+mj-lt"/>
            </a:endParaRPr>
          </a:p>
          <a:p>
            <a:endParaRPr lang="en-IN" dirty="0">
              <a:latin typeface="+mj-lt"/>
            </a:endParaRPr>
          </a:p>
        </p:txBody>
      </p:sp>
      <p:sp>
        <p:nvSpPr>
          <p:cNvPr id="4" name="Rectangle 3"/>
          <p:cNvSpPr/>
          <p:nvPr/>
        </p:nvSpPr>
        <p:spPr>
          <a:xfrm>
            <a:off x="7020272" y="1268760"/>
            <a:ext cx="4572000" cy="923330"/>
          </a:xfrm>
          <a:prstGeom prst="rect">
            <a:avLst/>
          </a:prstGeom>
        </p:spPr>
        <p:txBody>
          <a:bodyPr>
            <a:spAutoFit/>
          </a:bodyPr>
          <a:lstStyle/>
          <a:p>
            <a:br>
              <a:rPr lang="en-US" b="1" dirty="0">
                <a:latin typeface="Bradley Hand ITC" pitchFamily="66" charset="0"/>
                <a:ea typeface="Verdana" pitchFamily="34" charset="0"/>
              </a:rPr>
            </a:br>
            <a:br>
              <a:rPr lang="en-US" b="1" dirty="0">
                <a:latin typeface="Bradley Hand ITC" pitchFamily="66" charset="0"/>
                <a:ea typeface="Verdana" pitchFamily="34" charset="0"/>
              </a:rPr>
            </a:br>
            <a:endParaRPr lang="en-IN" dirty="0"/>
          </a:p>
        </p:txBody>
      </p:sp>
    </p:spTree>
    <p:extLst>
      <p:ext uri="{BB962C8B-B14F-4D97-AF65-F5344CB8AC3E}">
        <p14:creationId xmlns:p14="http://schemas.microsoft.com/office/powerpoint/2010/main" val="131991225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ea typeface="Verdana" pitchFamily="34" charset="0"/>
              </a:rPr>
              <a:t>Suppose that the system requires the user or file designer to declare or define the data in terms of tree structures then, any one of the hierarchical structures(given below) may be adopted for the information mentioned above .</a:t>
            </a:r>
            <a:br>
              <a:rPr lang="en-US" sz="1800" dirty="0">
                <a:ea typeface="Verdana" pitchFamily="34" charset="0"/>
              </a:rPr>
            </a:br>
            <a:endParaRPr lang="en-IN" sz="1800"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561" t="13850" r="23065" b="15488"/>
          <a:stretch/>
        </p:blipFill>
        <p:spPr bwMode="auto">
          <a:xfrm>
            <a:off x="611560" y="1916832"/>
            <a:ext cx="4104456"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Grp="1" noChangeAspect="1" noChangeArrowheads="1"/>
          </p:cNvPicPr>
          <p:nvPr>
            <p:ph sz="half" idx="4294967295"/>
          </p:nvPr>
        </p:nvPicPr>
        <p:blipFill rotWithShape="1">
          <a:blip r:embed="rId3">
            <a:extLst>
              <a:ext uri="{28A0092B-C50C-407E-A947-70E740481C1C}">
                <a14:useLocalDpi xmlns:a14="http://schemas.microsoft.com/office/drawing/2010/main" val="0"/>
              </a:ext>
            </a:extLst>
          </a:blip>
          <a:srcRect l="49879" t="24530" r="23263" b="24426"/>
          <a:stretch/>
        </p:blipFill>
        <p:spPr bwMode="auto">
          <a:xfrm>
            <a:off x="4716016" y="1844824"/>
            <a:ext cx="3960440"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26395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188640"/>
            <a:ext cx="5400718" cy="541864"/>
          </a:xfrm>
        </p:spPr>
        <p:txBody>
          <a:bodyPr>
            <a:noAutofit/>
          </a:bodyPr>
          <a:lstStyle/>
          <a:p>
            <a:r>
              <a:rPr lang="en-US" sz="2400" dirty="0">
                <a:solidFill>
                  <a:schemeClr val="bg1"/>
                </a:solidFill>
                <a:latin typeface="Bradley Hand ITC" pitchFamily="66" charset="0"/>
              </a:rPr>
              <a:t>RELATIONAL VIEW </a:t>
            </a:r>
            <a:br>
              <a:rPr lang="en-US" sz="2400" dirty="0">
                <a:solidFill>
                  <a:schemeClr val="bg1"/>
                </a:solidFill>
                <a:latin typeface="Bradley Hand ITC" pitchFamily="66" charset="0"/>
              </a:rPr>
            </a:br>
            <a:r>
              <a:rPr lang="en-US" sz="2400" dirty="0">
                <a:solidFill>
                  <a:schemeClr val="bg1"/>
                </a:solidFill>
                <a:latin typeface="Bradley Hand ITC" pitchFamily="66" charset="0"/>
              </a:rPr>
              <a:t>OF DATA</a:t>
            </a:r>
            <a:endParaRPr lang="en-IN" sz="2400" dirty="0">
              <a:solidFill>
                <a:schemeClr val="bg1"/>
              </a:solidFill>
              <a:latin typeface="Bradley Hand ITC" pitchFamily="66" charset="0"/>
            </a:endParaRPr>
          </a:p>
        </p:txBody>
      </p:sp>
      <p:sp>
        <p:nvSpPr>
          <p:cNvPr id="3" name="Content Placeholder 2"/>
          <p:cNvSpPr>
            <a:spLocks noGrp="1"/>
          </p:cNvSpPr>
          <p:nvPr>
            <p:ph idx="1"/>
          </p:nvPr>
        </p:nvSpPr>
        <p:spPr>
          <a:xfrm>
            <a:off x="755576" y="764704"/>
            <a:ext cx="7704856" cy="5472608"/>
          </a:xfrm>
        </p:spPr>
        <p:txBody>
          <a:bodyPr>
            <a:normAutofit/>
          </a:bodyPr>
          <a:lstStyle/>
          <a:p>
            <a:pPr marL="68580" indent="0">
              <a:lnSpc>
                <a:spcPct val="150000"/>
              </a:lnSpc>
              <a:buNone/>
            </a:pPr>
            <a:r>
              <a:rPr lang="en-US" sz="1800" dirty="0">
                <a:latin typeface="+mj-lt"/>
              </a:rPr>
              <a:t>          Relational Data Model(RDM) is developed with mathematical sense. </a:t>
            </a:r>
          </a:p>
          <a:p>
            <a:pPr marL="68580" indent="0">
              <a:lnSpc>
                <a:spcPct val="150000"/>
              </a:lnSpc>
              <a:buNone/>
            </a:pPr>
            <a:r>
              <a:rPr lang="en-US" sz="1800" dirty="0">
                <a:latin typeface="+mj-lt"/>
              </a:rPr>
              <a:t>          The word “</a:t>
            </a:r>
            <a:r>
              <a:rPr lang="en-US" sz="1800" b="1" dirty="0">
                <a:latin typeface="+mj-lt"/>
              </a:rPr>
              <a:t>table</a:t>
            </a:r>
            <a:r>
              <a:rPr lang="en-US" sz="1800" dirty="0">
                <a:latin typeface="+mj-lt"/>
              </a:rPr>
              <a:t>” appears in the paper, for visual representations of relations which </a:t>
            </a:r>
            <a:r>
              <a:rPr lang="en-US" sz="1800" dirty="0" err="1">
                <a:latin typeface="+mj-lt"/>
              </a:rPr>
              <a:t>Codd</a:t>
            </a:r>
            <a:r>
              <a:rPr lang="en-US" sz="1800" dirty="0">
                <a:latin typeface="+mj-lt"/>
              </a:rPr>
              <a:t> calls as “arrays” do resemble tables.</a:t>
            </a:r>
          </a:p>
          <a:p>
            <a:pPr marL="68580" indent="0">
              <a:lnSpc>
                <a:spcPct val="150000"/>
              </a:lnSpc>
              <a:buNone/>
            </a:pPr>
            <a:r>
              <a:rPr lang="en-US" sz="1800" dirty="0">
                <a:latin typeface="+mj-lt"/>
                <a:ea typeface="Verdana" pitchFamily="34" charset="0"/>
              </a:rPr>
              <a:t>           RDM expresses the database as a set of relations( table  of values).</a:t>
            </a:r>
          </a:p>
          <a:p>
            <a:pPr marL="68580" indent="0">
              <a:lnSpc>
                <a:spcPct val="150000"/>
              </a:lnSpc>
              <a:buNone/>
            </a:pPr>
            <a:r>
              <a:rPr lang="en-US" sz="1800" dirty="0">
                <a:latin typeface="+mj-lt"/>
                <a:ea typeface="Verdana" pitchFamily="34" charset="0"/>
              </a:rPr>
              <a:t>           Each relation has </a:t>
            </a:r>
            <a:r>
              <a:rPr lang="en-US" sz="1800" b="1" dirty="0">
                <a:latin typeface="+mj-lt"/>
                <a:ea typeface="Verdana" pitchFamily="34" charset="0"/>
              </a:rPr>
              <a:t>columns</a:t>
            </a:r>
            <a:r>
              <a:rPr lang="en-US" sz="1800" dirty="0">
                <a:latin typeface="+mj-lt"/>
                <a:ea typeface="Verdana" pitchFamily="34" charset="0"/>
              </a:rPr>
              <a:t> and </a:t>
            </a:r>
            <a:r>
              <a:rPr lang="en-US" sz="1800" b="1" dirty="0">
                <a:latin typeface="+mj-lt"/>
                <a:ea typeface="Verdana" pitchFamily="34" charset="0"/>
              </a:rPr>
              <a:t>rows</a:t>
            </a:r>
            <a:r>
              <a:rPr lang="en-US" sz="1800" dirty="0">
                <a:latin typeface="+mj-lt"/>
                <a:ea typeface="Verdana" pitchFamily="34" charset="0"/>
              </a:rPr>
              <a:t> which are formally called as </a:t>
            </a:r>
            <a:r>
              <a:rPr lang="en-US" sz="1800" b="1" dirty="0">
                <a:latin typeface="+mj-lt"/>
                <a:ea typeface="Verdana" pitchFamily="34" charset="0"/>
              </a:rPr>
              <a:t>attributes</a:t>
            </a:r>
            <a:r>
              <a:rPr lang="en-US" sz="1800" dirty="0">
                <a:latin typeface="+mj-lt"/>
                <a:ea typeface="Verdana" pitchFamily="34" charset="0"/>
              </a:rPr>
              <a:t> and </a:t>
            </a:r>
            <a:r>
              <a:rPr lang="en-US" sz="1800" b="1" dirty="0">
                <a:latin typeface="+mj-lt"/>
                <a:ea typeface="Verdana" pitchFamily="34" charset="0"/>
              </a:rPr>
              <a:t>tuples </a:t>
            </a:r>
            <a:r>
              <a:rPr lang="en-US" sz="1800" dirty="0">
                <a:latin typeface="+mj-lt"/>
                <a:ea typeface="Verdana" pitchFamily="34" charset="0"/>
              </a:rPr>
              <a:t>respectively.</a:t>
            </a:r>
            <a:r>
              <a:rPr lang="en-US" sz="1800" dirty="0">
                <a:latin typeface="+mj-lt"/>
              </a:rPr>
              <a:t>  </a:t>
            </a:r>
          </a:p>
        </p:txBody>
      </p:sp>
    </p:spTree>
    <p:extLst>
      <p:ext uri="{BB962C8B-B14F-4D97-AF65-F5344CB8AC3E}">
        <p14:creationId xmlns:p14="http://schemas.microsoft.com/office/powerpoint/2010/main" val="9275904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08720"/>
            <a:ext cx="7344932" cy="5112568"/>
          </a:xfrm>
        </p:spPr>
        <p:txBody>
          <a:bodyPr/>
          <a:lstStyle/>
          <a:p>
            <a:pPr marL="0" indent="0">
              <a:lnSpc>
                <a:spcPct val="150000"/>
              </a:lnSpc>
              <a:buNone/>
            </a:pPr>
            <a:r>
              <a:rPr lang="en-US" dirty="0">
                <a:latin typeface="+mj-lt"/>
                <a:ea typeface="Verdana" pitchFamily="34" charset="0"/>
              </a:rPr>
              <a:t>           </a:t>
            </a:r>
            <a:r>
              <a:rPr lang="en-US" sz="2000" dirty="0">
                <a:latin typeface="+mj-lt"/>
                <a:ea typeface="Verdana" pitchFamily="34" charset="0"/>
              </a:rPr>
              <a:t>Each table has a unique key called </a:t>
            </a:r>
            <a:r>
              <a:rPr lang="en-US" sz="2000" b="1" dirty="0">
                <a:latin typeface="+mj-lt"/>
                <a:ea typeface="Verdana" pitchFamily="34" charset="0"/>
              </a:rPr>
              <a:t>primary key</a:t>
            </a:r>
            <a:r>
              <a:rPr lang="en-US" sz="2000" dirty="0">
                <a:latin typeface="+mj-lt"/>
                <a:ea typeface="Verdana" pitchFamily="34" charset="0"/>
              </a:rPr>
              <a:t> , which identifies the information in a table.</a:t>
            </a:r>
          </a:p>
          <a:p>
            <a:pPr marL="0" indent="0">
              <a:lnSpc>
                <a:spcPct val="150000"/>
              </a:lnSpc>
              <a:buNone/>
            </a:pPr>
            <a:r>
              <a:rPr lang="en-US" sz="2000" dirty="0">
                <a:latin typeface="+mj-lt"/>
                <a:ea typeface="Verdana" pitchFamily="34" charset="0"/>
              </a:rPr>
              <a:t>           The relationship between tables can then be set via the use of </a:t>
            </a:r>
            <a:r>
              <a:rPr lang="en-US" sz="2000" b="1" dirty="0">
                <a:latin typeface="+mj-lt"/>
                <a:ea typeface="Verdana" pitchFamily="34" charset="0"/>
              </a:rPr>
              <a:t>foreign keys</a:t>
            </a:r>
            <a:r>
              <a:rPr lang="en-US" sz="2000" dirty="0">
                <a:latin typeface="+mj-lt"/>
                <a:ea typeface="Verdana" pitchFamily="34" charset="0"/>
              </a:rPr>
              <a:t>- a field in a table that links to the primary key of another table.</a:t>
            </a:r>
          </a:p>
          <a:p>
            <a:pPr marL="0" indent="0">
              <a:lnSpc>
                <a:spcPct val="150000"/>
              </a:lnSpc>
              <a:buNone/>
            </a:pPr>
            <a:r>
              <a:rPr lang="en-US" sz="2000" dirty="0">
                <a:latin typeface="+mj-lt"/>
                <a:ea typeface="Verdana" pitchFamily="34" charset="0"/>
              </a:rPr>
              <a:t>        A relation(R) is said to have degree “</a:t>
            </a:r>
            <a:r>
              <a:rPr lang="en-US" sz="2000" b="1" dirty="0">
                <a:latin typeface="+mj-lt"/>
                <a:ea typeface="Verdana" pitchFamily="34" charset="0"/>
              </a:rPr>
              <a:t>n</a:t>
            </a:r>
            <a:r>
              <a:rPr lang="en-US" sz="2000" dirty="0">
                <a:latin typeface="+mj-lt"/>
                <a:ea typeface="Verdana" pitchFamily="34" charset="0"/>
              </a:rPr>
              <a:t>”.</a:t>
            </a:r>
          </a:p>
          <a:p>
            <a:pPr marL="0" indent="0">
              <a:lnSpc>
                <a:spcPct val="150000"/>
              </a:lnSpc>
              <a:buNone/>
            </a:pPr>
            <a:r>
              <a:rPr lang="en-US" sz="2000" dirty="0">
                <a:latin typeface="+mj-lt"/>
                <a:ea typeface="Verdana" pitchFamily="34" charset="0"/>
              </a:rPr>
              <a:t>Relations with degree</a:t>
            </a:r>
            <a:r>
              <a:rPr lang="en-US" sz="2000" b="1" dirty="0">
                <a:latin typeface="+mj-lt"/>
                <a:ea typeface="Verdana" pitchFamily="34" charset="0"/>
              </a:rPr>
              <a:t> 1 </a:t>
            </a:r>
            <a:r>
              <a:rPr lang="en-US" sz="2000" dirty="0">
                <a:latin typeface="+mj-lt"/>
                <a:ea typeface="Verdana" pitchFamily="34" charset="0"/>
              </a:rPr>
              <a:t>often called </a:t>
            </a:r>
            <a:r>
              <a:rPr lang="en-US" sz="2000" b="1" dirty="0">
                <a:latin typeface="+mj-lt"/>
                <a:ea typeface="Verdana" pitchFamily="34" charset="0"/>
              </a:rPr>
              <a:t>unary</a:t>
            </a:r>
            <a:r>
              <a:rPr lang="en-US" sz="2000" dirty="0">
                <a:latin typeface="+mj-lt"/>
                <a:ea typeface="Verdana" pitchFamily="34" charset="0"/>
              </a:rPr>
              <a:t>, degree </a:t>
            </a:r>
            <a:r>
              <a:rPr lang="en-US" sz="2000" b="1" dirty="0">
                <a:latin typeface="+mj-lt"/>
                <a:ea typeface="Verdana" pitchFamily="34" charset="0"/>
              </a:rPr>
              <a:t>2</a:t>
            </a:r>
            <a:r>
              <a:rPr lang="en-US" sz="2000" dirty="0">
                <a:latin typeface="+mj-lt"/>
                <a:ea typeface="Verdana" pitchFamily="34" charset="0"/>
              </a:rPr>
              <a:t> as </a:t>
            </a:r>
            <a:r>
              <a:rPr lang="en-US" sz="2000" b="1" dirty="0">
                <a:latin typeface="+mj-lt"/>
                <a:ea typeface="Verdana" pitchFamily="34" charset="0"/>
              </a:rPr>
              <a:t>binary</a:t>
            </a:r>
            <a:r>
              <a:rPr lang="en-US" sz="2000" dirty="0">
                <a:latin typeface="+mj-lt"/>
                <a:ea typeface="Verdana" pitchFamily="34" charset="0"/>
              </a:rPr>
              <a:t>, degree </a:t>
            </a:r>
            <a:r>
              <a:rPr lang="en-US" sz="2000" b="1" dirty="0">
                <a:latin typeface="+mj-lt"/>
                <a:ea typeface="Verdana" pitchFamily="34" charset="0"/>
              </a:rPr>
              <a:t>3</a:t>
            </a:r>
            <a:r>
              <a:rPr lang="en-US" sz="2000" dirty="0">
                <a:latin typeface="+mj-lt"/>
                <a:ea typeface="Verdana" pitchFamily="34" charset="0"/>
              </a:rPr>
              <a:t> as </a:t>
            </a:r>
            <a:r>
              <a:rPr lang="en-US" sz="2000" b="1" dirty="0">
                <a:latin typeface="+mj-lt"/>
                <a:ea typeface="Verdana" pitchFamily="34" charset="0"/>
              </a:rPr>
              <a:t>ternary</a:t>
            </a:r>
            <a:r>
              <a:rPr lang="en-US" sz="2000" dirty="0">
                <a:latin typeface="+mj-lt"/>
                <a:ea typeface="Verdana" pitchFamily="34" charset="0"/>
              </a:rPr>
              <a:t>, and degree </a:t>
            </a:r>
            <a:r>
              <a:rPr lang="en-US" sz="2000" b="1" dirty="0">
                <a:latin typeface="+mj-lt"/>
                <a:ea typeface="Verdana" pitchFamily="34" charset="0"/>
              </a:rPr>
              <a:t>n</a:t>
            </a:r>
            <a:r>
              <a:rPr lang="en-US" sz="2000" dirty="0">
                <a:latin typeface="+mj-lt"/>
                <a:ea typeface="Verdana" pitchFamily="34" charset="0"/>
              </a:rPr>
              <a:t> as </a:t>
            </a:r>
            <a:r>
              <a:rPr lang="en-US" sz="2000" b="1" dirty="0">
                <a:latin typeface="+mj-lt"/>
                <a:ea typeface="Verdana" pitchFamily="34" charset="0"/>
              </a:rPr>
              <a:t>n-</a:t>
            </a:r>
            <a:r>
              <a:rPr lang="en-US" sz="2000" b="1" dirty="0" err="1">
                <a:latin typeface="+mj-lt"/>
                <a:ea typeface="Verdana" pitchFamily="34" charset="0"/>
              </a:rPr>
              <a:t>ary</a:t>
            </a:r>
            <a:r>
              <a:rPr lang="en-US" sz="2000" dirty="0">
                <a:latin typeface="+mj-lt"/>
                <a:ea typeface="Verdana" pitchFamily="34" charset="0"/>
              </a:rPr>
              <a:t>.</a:t>
            </a:r>
            <a:endParaRPr lang="en-IN" sz="2000" dirty="0">
              <a:latin typeface="+mj-lt"/>
              <a:ea typeface="Verdana" pitchFamily="34" charset="0"/>
            </a:endParaRPr>
          </a:p>
          <a:p>
            <a:pPr>
              <a:lnSpc>
                <a:spcPct val="150000"/>
              </a:lnSpc>
            </a:pPr>
            <a:endParaRPr lang="en-IN" sz="2000" dirty="0"/>
          </a:p>
        </p:txBody>
      </p:sp>
      <p:sp>
        <p:nvSpPr>
          <p:cNvPr id="2" name="TextBox 1"/>
          <p:cNvSpPr txBox="1"/>
          <p:nvPr/>
        </p:nvSpPr>
        <p:spPr>
          <a:xfrm>
            <a:off x="4932040" y="0"/>
            <a:ext cx="3240360" cy="707886"/>
          </a:xfrm>
          <a:prstGeom prst="rect">
            <a:avLst/>
          </a:prstGeom>
          <a:noFill/>
        </p:spPr>
        <p:txBody>
          <a:bodyPr wrap="square" rtlCol="0">
            <a:spAutoFit/>
          </a:bodyPr>
          <a:lstStyle/>
          <a:p>
            <a:r>
              <a:rPr lang="en-US" sz="4000" dirty="0">
                <a:solidFill>
                  <a:schemeClr val="bg1"/>
                </a:solidFill>
                <a:latin typeface="Bradley Hand ITC" pitchFamily="66" charset="0"/>
              </a:rPr>
              <a:t>CONTD….</a:t>
            </a:r>
            <a:endParaRPr lang="en-IN" sz="4000" dirty="0">
              <a:solidFill>
                <a:schemeClr val="bg1"/>
              </a:solidFill>
              <a:latin typeface="Bradley Hand ITC" pitchFamily="66" charset="0"/>
            </a:endParaRPr>
          </a:p>
        </p:txBody>
      </p:sp>
    </p:spTree>
    <p:extLst>
      <p:ext uri="{BB962C8B-B14F-4D97-AF65-F5344CB8AC3E}">
        <p14:creationId xmlns:p14="http://schemas.microsoft.com/office/powerpoint/2010/main" val="29450979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3"/>
          </p:nvPr>
        </p:nvSpPr>
        <p:spPr>
          <a:xfrm>
            <a:off x="611560" y="836712"/>
            <a:ext cx="4752528" cy="4969728"/>
          </a:xfrm>
        </p:spPr>
        <p:txBody>
          <a:bodyPr/>
          <a:lstStyle/>
          <a:p>
            <a:pPr marL="68580" indent="0">
              <a:buNone/>
            </a:pPr>
            <a:r>
              <a:rPr lang="en-US" sz="1600" dirty="0"/>
              <a:t>Let us consider an example. </a:t>
            </a:r>
          </a:p>
          <a:p>
            <a:pPr marL="68580" indent="0">
              <a:buNone/>
            </a:pPr>
            <a:r>
              <a:rPr lang="en-US" sz="1600" dirty="0"/>
              <a:t>In the table given ,</a:t>
            </a:r>
          </a:p>
          <a:p>
            <a:pPr marL="68580" indent="0">
              <a:buNone/>
            </a:pPr>
            <a:r>
              <a:rPr lang="en-US" sz="1600" b="1" dirty="0"/>
              <a:t>relation</a:t>
            </a:r>
            <a:r>
              <a:rPr lang="en-US" sz="1600" dirty="0"/>
              <a:t> is supply</a:t>
            </a:r>
          </a:p>
          <a:p>
            <a:pPr marL="68580" indent="0">
              <a:buNone/>
            </a:pPr>
            <a:r>
              <a:rPr lang="en-US" sz="1600" b="1" dirty="0"/>
              <a:t>Primary key </a:t>
            </a:r>
            <a:r>
              <a:rPr lang="en-US" sz="1600" dirty="0"/>
              <a:t>is supplier</a:t>
            </a:r>
          </a:p>
          <a:p>
            <a:pPr marL="68580" indent="0">
              <a:buNone/>
            </a:pPr>
            <a:r>
              <a:rPr lang="en-US" sz="1600" b="1" dirty="0"/>
              <a:t>degree</a:t>
            </a:r>
            <a:r>
              <a:rPr lang="en-US" sz="1600" dirty="0"/>
              <a:t> is 4</a:t>
            </a:r>
          </a:p>
          <a:p>
            <a:pPr marL="68580" indent="0">
              <a:buNone/>
            </a:pPr>
            <a:r>
              <a:rPr lang="en-US" sz="1600" b="1" dirty="0"/>
              <a:t>Attributes</a:t>
            </a:r>
            <a:r>
              <a:rPr lang="en-US" sz="1600" dirty="0"/>
              <a:t> are supplier, part, project, quantity</a:t>
            </a:r>
          </a:p>
          <a:p>
            <a:pPr marL="68580" indent="0">
              <a:buNone/>
            </a:pPr>
            <a:r>
              <a:rPr lang="en-US" sz="1600" b="1" dirty="0"/>
              <a:t>Tuples</a:t>
            </a:r>
            <a:r>
              <a:rPr lang="en-US" sz="1600" dirty="0"/>
              <a:t> are all data inside the table</a:t>
            </a:r>
          </a:p>
          <a:p>
            <a:pPr marL="68580" indent="0">
              <a:buNone/>
            </a:pPr>
            <a:endParaRPr lang="en-IN" dirty="0"/>
          </a:p>
        </p:txBody>
      </p:sp>
      <p:pic>
        <p:nvPicPr>
          <p:cNvPr id="14" name="Content Placeholder 13"/>
          <p:cNvPicPr>
            <a:picLocks noGrp="1" noChangeAspect="1" noChangeArrowheads="1"/>
          </p:cNvPicPr>
          <p:nvPr>
            <p:ph sz="quarter" idx="14"/>
          </p:nvPr>
        </p:nvPicPr>
        <p:blipFill rotWithShape="1">
          <a:blip r:embed="rId2">
            <a:extLst>
              <a:ext uri="{28A0092B-C50C-407E-A947-70E740481C1C}">
                <a14:useLocalDpi xmlns:a14="http://schemas.microsoft.com/office/drawing/2010/main" val="0"/>
              </a:ext>
            </a:extLst>
          </a:blip>
          <a:srcRect l="34369" t="35081" r="40218" b="43631"/>
          <a:stretch/>
        </p:blipFill>
        <p:spPr bwMode="auto">
          <a:xfrm>
            <a:off x="5076056" y="692696"/>
            <a:ext cx="3419475" cy="240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300" t="42400" r="30275" b="23600"/>
          <a:stretch/>
        </p:blipFill>
        <p:spPr bwMode="auto">
          <a:xfrm>
            <a:off x="1547664" y="3255268"/>
            <a:ext cx="6391656" cy="233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899592" y="5586078"/>
            <a:ext cx="6895712" cy="646331"/>
          </a:xfrm>
          <a:prstGeom prst="rect">
            <a:avLst/>
          </a:prstGeom>
          <a:noFill/>
        </p:spPr>
        <p:txBody>
          <a:bodyPr wrap="square" rtlCol="0">
            <a:spAutoFit/>
          </a:bodyPr>
          <a:lstStyle/>
          <a:p>
            <a:r>
              <a:rPr lang="en-US" dirty="0">
                <a:solidFill>
                  <a:schemeClr val="bg2">
                    <a:lumMod val="50000"/>
                  </a:schemeClr>
                </a:solidFill>
                <a:latin typeface="+mj-lt"/>
              </a:rPr>
              <a:t>In this tables R1 and R2 ,student ,department are relation and </a:t>
            </a:r>
            <a:r>
              <a:rPr lang="en-US" dirty="0" err="1">
                <a:solidFill>
                  <a:schemeClr val="bg2">
                    <a:lumMod val="50000"/>
                  </a:schemeClr>
                </a:solidFill>
                <a:latin typeface="+mj-lt"/>
              </a:rPr>
              <a:t>Stud_id</a:t>
            </a:r>
            <a:r>
              <a:rPr lang="en-US" dirty="0">
                <a:solidFill>
                  <a:schemeClr val="bg2">
                    <a:lumMod val="50000"/>
                  </a:schemeClr>
                </a:solidFill>
                <a:latin typeface="+mj-lt"/>
              </a:rPr>
              <a:t> is the </a:t>
            </a:r>
            <a:r>
              <a:rPr lang="en-US" b="1" dirty="0">
                <a:solidFill>
                  <a:schemeClr val="bg2">
                    <a:lumMod val="50000"/>
                  </a:schemeClr>
                </a:solidFill>
                <a:latin typeface="+mj-lt"/>
              </a:rPr>
              <a:t>foreign key</a:t>
            </a:r>
            <a:endParaRPr lang="en-IN" b="1" dirty="0">
              <a:solidFill>
                <a:schemeClr val="bg2">
                  <a:lumMod val="50000"/>
                </a:schemeClr>
              </a:solidFill>
              <a:latin typeface="+mj-lt"/>
            </a:endParaRPr>
          </a:p>
        </p:txBody>
      </p:sp>
      <p:sp>
        <p:nvSpPr>
          <p:cNvPr id="2" name="Rectangle 1"/>
          <p:cNvSpPr/>
          <p:nvPr/>
        </p:nvSpPr>
        <p:spPr>
          <a:xfrm>
            <a:off x="4777824" y="-29672"/>
            <a:ext cx="2182008" cy="646331"/>
          </a:xfrm>
          <a:prstGeom prst="rect">
            <a:avLst/>
          </a:prstGeom>
        </p:spPr>
        <p:txBody>
          <a:bodyPr wrap="none">
            <a:spAutoFit/>
          </a:bodyPr>
          <a:lstStyle/>
          <a:p>
            <a:r>
              <a:rPr lang="en-US" sz="3600" dirty="0">
                <a:solidFill>
                  <a:schemeClr val="bg1"/>
                </a:solidFill>
                <a:latin typeface="Bradley Hand ITC" pitchFamily="66" charset="0"/>
              </a:rPr>
              <a:t>CONTD….</a:t>
            </a:r>
            <a:endParaRPr lang="en-IN" sz="3600" dirty="0">
              <a:solidFill>
                <a:schemeClr val="bg1"/>
              </a:solidFill>
              <a:latin typeface="Bradley Hand ITC" pitchFamily="66" charset="0"/>
            </a:endParaRPr>
          </a:p>
        </p:txBody>
      </p:sp>
    </p:spTree>
    <p:extLst>
      <p:ext uri="{BB962C8B-B14F-4D97-AF65-F5344CB8AC3E}">
        <p14:creationId xmlns:p14="http://schemas.microsoft.com/office/powerpoint/2010/main" val="90571987"/>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55576" y="836712"/>
            <a:ext cx="7560840" cy="4995917"/>
          </a:xfrm>
        </p:spPr>
        <p:txBody>
          <a:bodyPr>
            <a:normAutofit/>
          </a:bodyPr>
          <a:lstStyle/>
          <a:p>
            <a:pPr marL="533400" indent="-457200" algn="just">
              <a:lnSpc>
                <a:spcPct val="150000"/>
              </a:lnSpc>
              <a:buFont typeface="+mj-lt"/>
              <a:buAutoNum type="arabicPeriod"/>
            </a:pPr>
            <a:r>
              <a:rPr lang="en-US" sz="2000" dirty="0"/>
              <a:t>Each row represents an n-tuple of R.</a:t>
            </a:r>
          </a:p>
          <a:p>
            <a:pPr marL="533400" indent="-457200" algn="just">
              <a:lnSpc>
                <a:spcPct val="150000"/>
              </a:lnSpc>
              <a:buFont typeface="+mj-lt"/>
              <a:buAutoNum type="arabicPeriod"/>
            </a:pPr>
            <a:r>
              <a:rPr lang="en-US" sz="2000" dirty="0"/>
              <a:t>The ordering of rows is immaterial.</a:t>
            </a:r>
          </a:p>
          <a:p>
            <a:pPr marL="533400" indent="-457200" algn="just">
              <a:lnSpc>
                <a:spcPct val="150000"/>
              </a:lnSpc>
              <a:buFont typeface="+mj-lt"/>
              <a:buAutoNum type="arabicPeriod"/>
            </a:pPr>
            <a:r>
              <a:rPr lang="en-US" sz="2000" dirty="0"/>
              <a:t>All rows are distinct.</a:t>
            </a:r>
          </a:p>
          <a:p>
            <a:pPr marL="533400" indent="-457200" algn="just">
              <a:lnSpc>
                <a:spcPct val="150000"/>
              </a:lnSpc>
              <a:buFont typeface="+mj-lt"/>
              <a:buAutoNum type="arabicPeriod"/>
            </a:pPr>
            <a:r>
              <a:rPr lang="en-US" sz="2000" dirty="0"/>
              <a:t>The ordering of columns is significant-it corresponds to the ordering S1, </a:t>
            </a:r>
            <a:r>
              <a:rPr lang="en-US" sz="2000" dirty="0" err="1"/>
              <a:t>Sz</a:t>
            </a:r>
            <a:r>
              <a:rPr lang="en-US" sz="2000" dirty="0"/>
              <a:t> , . . . , S, of the domains on which R is defined.</a:t>
            </a:r>
          </a:p>
          <a:p>
            <a:pPr marL="533400" indent="-457200" algn="just">
              <a:lnSpc>
                <a:spcPct val="150000"/>
              </a:lnSpc>
              <a:buFont typeface="+mj-lt"/>
              <a:buAutoNum type="arabicPeriod"/>
            </a:pPr>
            <a:r>
              <a:rPr lang="en-US" sz="2000" dirty="0"/>
              <a:t>The significance of each column is partially conveyed by labeling it with the name of the corresponding domain.</a:t>
            </a:r>
          </a:p>
          <a:p>
            <a:pPr>
              <a:lnSpc>
                <a:spcPct val="150000"/>
              </a:lnSpc>
            </a:pPr>
            <a:endParaRPr lang="en-IN" sz="2000" dirty="0"/>
          </a:p>
        </p:txBody>
      </p:sp>
      <p:sp>
        <p:nvSpPr>
          <p:cNvPr id="5" name="TextBox 4"/>
          <p:cNvSpPr txBox="1"/>
          <p:nvPr/>
        </p:nvSpPr>
        <p:spPr>
          <a:xfrm>
            <a:off x="4644008" y="44624"/>
            <a:ext cx="4104456" cy="492443"/>
          </a:xfrm>
          <a:prstGeom prst="rect">
            <a:avLst/>
          </a:prstGeom>
          <a:noFill/>
        </p:spPr>
        <p:txBody>
          <a:bodyPr wrap="square" rtlCol="0">
            <a:spAutoFit/>
          </a:bodyPr>
          <a:lstStyle/>
          <a:p>
            <a:r>
              <a:rPr lang="en-US" sz="2600" dirty="0">
                <a:solidFill>
                  <a:schemeClr val="bg1"/>
                </a:solidFill>
                <a:latin typeface="Bradley Hand ITC" pitchFamily="66" charset="0"/>
              </a:rPr>
              <a:t>PROPERTIES OF RDM</a:t>
            </a:r>
            <a:endParaRPr lang="en-IN" sz="2600" dirty="0">
              <a:solidFill>
                <a:schemeClr val="bg1"/>
              </a:solidFill>
              <a:latin typeface="Bradley Hand ITC" pitchFamily="66" charset="0"/>
            </a:endParaRPr>
          </a:p>
        </p:txBody>
      </p:sp>
    </p:spTree>
    <p:extLst>
      <p:ext uri="{BB962C8B-B14F-4D97-AF65-F5344CB8AC3E}">
        <p14:creationId xmlns:p14="http://schemas.microsoft.com/office/powerpoint/2010/main" val="8377252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594968"/>
            <a:ext cx="4320598" cy="1189936"/>
          </a:xfrm>
        </p:spPr>
        <p:txBody>
          <a:bodyPr>
            <a:normAutofit/>
          </a:bodyPr>
          <a:lstStyle/>
          <a:p>
            <a:r>
              <a:rPr lang="en-US" sz="2800" dirty="0">
                <a:solidFill>
                  <a:schemeClr val="bg1"/>
                </a:solidFill>
                <a:latin typeface="Bradley Hand ITC" pitchFamily="66" charset="0"/>
              </a:rPr>
              <a:t>NORMAL FORMS</a:t>
            </a:r>
            <a:endParaRPr lang="en-IN" sz="2800" dirty="0">
              <a:solidFill>
                <a:schemeClr val="bg1"/>
              </a:solidFill>
              <a:latin typeface="Bradley Hand ITC" pitchFamily="66" charset="0"/>
            </a:endParaRPr>
          </a:p>
        </p:txBody>
      </p:sp>
      <p:sp>
        <p:nvSpPr>
          <p:cNvPr id="3" name="Content Placeholder 2"/>
          <p:cNvSpPr>
            <a:spLocks noGrp="1"/>
          </p:cNvSpPr>
          <p:nvPr>
            <p:ph idx="1"/>
          </p:nvPr>
        </p:nvSpPr>
        <p:spPr>
          <a:xfrm>
            <a:off x="539552" y="908720"/>
            <a:ext cx="7920880" cy="5328592"/>
          </a:xfrm>
        </p:spPr>
        <p:txBody>
          <a:bodyPr>
            <a:normAutofit fontScale="70000" lnSpcReduction="20000"/>
          </a:bodyPr>
          <a:lstStyle/>
          <a:p>
            <a:pPr marL="0" indent="0">
              <a:lnSpc>
                <a:spcPct val="150000"/>
              </a:lnSpc>
              <a:buNone/>
            </a:pPr>
            <a:r>
              <a:rPr lang="en-US" sz="2000" dirty="0">
                <a:latin typeface="+mj-lt"/>
                <a:ea typeface="Verdana" pitchFamily="34" charset="0"/>
              </a:rPr>
              <a:t>               </a:t>
            </a:r>
            <a:r>
              <a:rPr lang="en-US" dirty="0">
                <a:latin typeface="+mj-lt"/>
                <a:ea typeface="Verdana" pitchFamily="34" charset="0"/>
              </a:rPr>
              <a:t>When there is a large dataset and nested relation with one or more non simple domains, the possibility of eliminating non simple domains appears worth investigating. </a:t>
            </a:r>
          </a:p>
          <a:p>
            <a:pPr marL="0" indent="0">
              <a:lnSpc>
                <a:spcPct val="150000"/>
              </a:lnSpc>
              <a:buNone/>
            </a:pPr>
            <a:r>
              <a:rPr lang="en-US" dirty="0">
                <a:latin typeface="+mj-lt"/>
                <a:ea typeface="Verdana" pitchFamily="34" charset="0"/>
              </a:rPr>
              <a:t>                There is, in fact, a very simple elimination procedure, which we shall be called as </a:t>
            </a:r>
            <a:r>
              <a:rPr lang="en-US" b="1" dirty="0">
                <a:latin typeface="+mj-lt"/>
                <a:ea typeface="Verdana" pitchFamily="34" charset="0"/>
              </a:rPr>
              <a:t>normalization</a:t>
            </a:r>
            <a:r>
              <a:rPr lang="en-US" dirty="0">
                <a:latin typeface="+mj-lt"/>
                <a:ea typeface="Verdana" pitchFamily="34" charset="0"/>
              </a:rPr>
              <a:t>. </a:t>
            </a:r>
          </a:p>
          <a:p>
            <a:pPr marL="0" indent="0">
              <a:buNone/>
            </a:pPr>
            <a:r>
              <a:rPr lang="en-US" u="sng" dirty="0">
                <a:latin typeface="+mj-lt"/>
                <a:ea typeface="Verdana" pitchFamily="34" charset="0"/>
              </a:rPr>
              <a:t>Normalization proceeds as follows: </a:t>
            </a:r>
          </a:p>
          <a:p>
            <a:pPr marL="285750" indent="-285750">
              <a:lnSpc>
                <a:spcPct val="120000"/>
              </a:lnSpc>
              <a:buFont typeface="Wingdings" pitchFamily="2" charset="2"/>
              <a:buChar char="ü"/>
            </a:pPr>
            <a:r>
              <a:rPr lang="en-US" dirty="0">
                <a:latin typeface="+mj-lt"/>
                <a:ea typeface="Verdana" pitchFamily="34" charset="0"/>
              </a:rPr>
              <a:t>Starting with the relation at the top of the tree, take its primary key.</a:t>
            </a:r>
          </a:p>
          <a:p>
            <a:pPr marL="285750" indent="-285750">
              <a:lnSpc>
                <a:spcPct val="120000"/>
              </a:lnSpc>
              <a:buFont typeface="Wingdings" pitchFamily="2" charset="2"/>
              <a:buChar char="ü"/>
            </a:pPr>
            <a:r>
              <a:rPr lang="en-US" dirty="0">
                <a:latin typeface="+mj-lt"/>
                <a:ea typeface="Verdana" pitchFamily="34" charset="0"/>
              </a:rPr>
              <a:t>Expand each of the immediately subordinate relations by inserting this primary key domain or domain combination. </a:t>
            </a:r>
          </a:p>
          <a:p>
            <a:pPr marL="285750" indent="-285750">
              <a:lnSpc>
                <a:spcPct val="120000"/>
              </a:lnSpc>
              <a:buFont typeface="Wingdings" pitchFamily="2" charset="2"/>
              <a:buChar char="ü"/>
            </a:pPr>
            <a:r>
              <a:rPr lang="en-US" dirty="0">
                <a:latin typeface="+mj-lt"/>
                <a:ea typeface="Verdana" pitchFamily="34" charset="0"/>
              </a:rPr>
              <a:t>The primary key of each expanded relation consists of the primary key before expansion augmented by the primary key copied down from the parent relation.</a:t>
            </a:r>
          </a:p>
          <a:p>
            <a:pPr marL="285750" indent="-285750">
              <a:lnSpc>
                <a:spcPct val="120000"/>
              </a:lnSpc>
              <a:buFont typeface="Wingdings" pitchFamily="2" charset="2"/>
              <a:buChar char="ü"/>
            </a:pPr>
            <a:r>
              <a:rPr lang="en-US" dirty="0">
                <a:latin typeface="+mj-lt"/>
                <a:ea typeface="Verdana" pitchFamily="34" charset="0"/>
              </a:rPr>
              <a:t>Now, strike out from the parent relation all non simple domains, remove the top node of the tree.</a:t>
            </a:r>
          </a:p>
          <a:p>
            <a:pPr marL="285750" indent="-285750">
              <a:lnSpc>
                <a:spcPct val="120000"/>
              </a:lnSpc>
              <a:buFont typeface="Wingdings" pitchFamily="2" charset="2"/>
              <a:buChar char="ü"/>
            </a:pPr>
            <a:r>
              <a:rPr lang="en-US" dirty="0">
                <a:latin typeface="+mj-lt"/>
                <a:ea typeface="Verdana" pitchFamily="34" charset="0"/>
              </a:rPr>
              <a:t>Repeat the same sequence of operations on each remaining sub-tree.</a:t>
            </a:r>
          </a:p>
          <a:p>
            <a:pPr marL="0" indent="0">
              <a:lnSpc>
                <a:spcPct val="120000"/>
              </a:lnSpc>
              <a:buNone/>
            </a:pPr>
            <a:endParaRPr lang="en-US" dirty="0">
              <a:latin typeface="+mj-lt"/>
              <a:ea typeface="Verdana" pitchFamily="34" charset="0"/>
            </a:endParaRPr>
          </a:p>
          <a:p>
            <a:pPr marL="68580" indent="0" algn="just">
              <a:lnSpc>
                <a:spcPct val="120000"/>
              </a:lnSpc>
              <a:buNone/>
            </a:pPr>
            <a:r>
              <a:rPr lang="en-US" dirty="0">
                <a:latin typeface="+mj-lt"/>
              </a:rPr>
              <a:t>               </a:t>
            </a:r>
            <a:endParaRPr lang="en-IN" dirty="0">
              <a:latin typeface="+mj-lt"/>
            </a:endParaRPr>
          </a:p>
        </p:txBody>
      </p:sp>
    </p:spTree>
    <p:extLst>
      <p:ext uri="{BB962C8B-B14F-4D97-AF65-F5344CB8AC3E}">
        <p14:creationId xmlns:p14="http://schemas.microsoft.com/office/powerpoint/2010/main" val="259542517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3047" t="17679" r="19892" b="33843"/>
          <a:stretch/>
        </p:blipFill>
        <p:spPr bwMode="auto">
          <a:xfrm>
            <a:off x="971600" y="764704"/>
            <a:ext cx="6912768"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32039" y="44624"/>
            <a:ext cx="2182008" cy="646331"/>
          </a:xfrm>
          <a:prstGeom prst="rect">
            <a:avLst/>
          </a:prstGeom>
        </p:spPr>
        <p:txBody>
          <a:bodyPr wrap="none">
            <a:spAutoFit/>
          </a:bodyPr>
          <a:lstStyle/>
          <a:p>
            <a:r>
              <a:rPr lang="en-US" sz="3600" dirty="0">
                <a:solidFill>
                  <a:schemeClr val="bg1"/>
                </a:solidFill>
                <a:latin typeface="Bradley Hand ITC" pitchFamily="66" charset="0"/>
              </a:rPr>
              <a:t>CONTD….</a:t>
            </a:r>
            <a:endParaRPr lang="en-IN" sz="3600" dirty="0">
              <a:solidFill>
                <a:schemeClr val="bg1"/>
              </a:solidFill>
              <a:latin typeface="Bradley Hand ITC" pitchFamily="66" charset="0"/>
            </a:endParaRPr>
          </a:p>
        </p:txBody>
      </p:sp>
    </p:spTree>
    <p:extLst>
      <p:ext uri="{BB962C8B-B14F-4D97-AF65-F5344CB8AC3E}">
        <p14:creationId xmlns:p14="http://schemas.microsoft.com/office/powerpoint/2010/main" val="362164738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bg1"/>
                </a:solidFill>
                <a:latin typeface="Bradley Hand ITC" pitchFamily="66" charset="0"/>
              </a:rPr>
              <a:t>CONTENTS</a:t>
            </a:r>
            <a:endParaRPr lang="en-IN" sz="3200" dirty="0">
              <a:solidFill>
                <a:schemeClr val="bg1"/>
              </a:solidFill>
              <a:latin typeface="Bradley Hand ITC" pitchFamily="66" charset="0"/>
            </a:endParaRPr>
          </a:p>
        </p:txBody>
      </p:sp>
      <p:sp>
        <p:nvSpPr>
          <p:cNvPr id="4" name="Content Placeholder 3"/>
          <p:cNvSpPr>
            <a:spLocks noGrp="1"/>
          </p:cNvSpPr>
          <p:nvPr>
            <p:ph sz="quarter" idx="13"/>
          </p:nvPr>
        </p:nvSpPr>
        <p:spPr>
          <a:xfrm>
            <a:off x="467544" y="836712"/>
            <a:ext cx="4032448" cy="5616624"/>
          </a:xfrm>
        </p:spPr>
        <p:txBody>
          <a:bodyPr>
            <a:normAutofit fontScale="92500" lnSpcReduction="10000"/>
          </a:bodyPr>
          <a:lstStyle/>
          <a:p>
            <a:r>
              <a:rPr lang="en-US" dirty="0"/>
              <a:t>INTRODUCTION</a:t>
            </a:r>
          </a:p>
          <a:p>
            <a:r>
              <a:rPr lang="en-US" dirty="0"/>
              <a:t>CODD’S 12 RULES</a:t>
            </a:r>
          </a:p>
          <a:p>
            <a:r>
              <a:rPr lang="en-US" dirty="0"/>
              <a:t>RELATIONAL MODEL</a:t>
            </a:r>
          </a:p>
          <a:p>
            <a:r>
              <a:rPr lang="en-US" dirty="0"/>
              <a:t>DATA DEPENDENCIES IN PRESENT SYSTEMS</a:t>
            </a:r>
          </a:p>
          <a:p>
            <a:r>
              <a:rPr lang="en-US" dirty="0"/>
              <a:t>KINDS OF DATA DEPENDENCIES</a:t>
            </a:r>
          </a:p>
          <a:p>
            <a:r>
              <a:rPr lang="en-US" dirty="0"/>
              <a:t>RELATIONAL VIEW OF DATA</a:t>
            </a:r>
          </a:p>
          <a:p>
            <a:r>
              <a:rPr lang="en-IN" dirty="0">
                <a:latin typeface="+mj-lt"/>
              </a:rPr>
              <a:t>PROPERTIES OF RDM</a:t>
            </a:r>
          </a:p>
          <a:p>
            <a:r>
              <a:rPr lang="en-IN" dirty="0">
                <a:latin typeface="+mj-lt"/>
              </a:rPr>
              <a:t>NORMAL FORM</a:t>
            </a:r>
          </a:p>
          <a:p>
            <a:r>
              <a:rPr lang="en-US" dirty="0">
                <a:latin typeface="+mj-lt"/>
              </a:rPr>
              <a:t>TYPES OF NORMAL FORM</a:t>
            </a:r>
          </a:p>
          <a:p>
            <a:r>
              <a:rPr lang="en-US" dirty="0">
                <a:latin typeface="+mj-lt"/>
              </a:rPr>
              <a:t>LINGUISTIC ASPECTS</a:t>
            </a:r>
          </a:p>
          <a:p>
            <a:r>
              <a:rPr lang="en-US" dirty="0"/>
              <a:t>EXPRESSIBLE, NAMED AND STORED RELATIONS</a:t>
            </a:r>
            <a:endParaRPr lang="en-US" dirty="0">
              <a:latin typeface="+mj-lt"/>
            </a:endParaRPr>
          </a:p>
          <a:p>
            <a:pPr>
              <a:buFont typeface="Arial" pitchFamily="34" charset="0"/>
              <a:buChar char="•"/>
            </a:pPr>
            <a:endParaRPr lang="en-US" dirty="0">
              <a:latin typeface="+mj-lt"/>
            </a:endParaRPr>
          </a:p>
          <a:p>
            <a:endParaRPr lang="en-US" dirty="0"/>
          </a:p>
          <a:p>
            <a:endParaRPr lang="en-IN" dirty="0"/>
          </a:p>
        </p:txBody>
      </p:sp>
      <p:sp>
        <p:nvSpPr>
          <p:cNvPr id="6" name="TextBox 5"/>
          <p:cNvSpPr txBox="1"/>
          <p:nvPr/>
        </p:nvSpPr>
        <p:spPr>
          <a:xfrm>
            <a:off x="4716016" y="-11384"/>
            <a:ext cx="3096344" cy="707886"/>
          </a:xfrm>
          <a:prstGeom prst="rect">
            <a:avLst/>
          </a:prstGeom>
          <a:noFill/>
        </p:spPr>
        <p:txBody>
          <a:bodyPr wrap="square" rtlCol="0">
            <a:spAutoFit/>
          </a:bodyPr>
          <a:lstStyle/>
          <a:p>
            <a:r>
              <a:rPr lang="en-US" sz="4000" dirty="0">
                <a:solidFill>
                  <a:schemeClr val="bg1"/>
                </a:solidFill>
                <a:latin typeface="Bradley Hand ITC" pitchFamily="66" charset="0"/>
              </a:rPr>
              <a:t>CONTENTS</a:t>
            </a:r>
            <a:endParaRPr lang="en-IN" sz="4000" dirty="0">
              <a:solidFill>
                <a:schemeClr val="bg1"/>
              </a:solidFill>
              <a:latin typeface="Bradley Hand ITC" pitchFamily="66" charset="0"/>
            </a:endParaRPr>
          </a:p>
        </p:txBody>
      </p:sp>
      <p:sp>
        <p:nvSpPr>
          <p:cNvPr id="3" name="Content Placeholder 2"/>
          <p:cNvSpPr>
            <a:spLocks noGrp="1"/>
          </p:cNvSpPr>
          <p:nvPr>
            <p:ph sz="quarter" idx="14"/>
          </p:nvPr>
        </p:nvSpPr>
        <p:spPr>
          <a:xfrm>
            <a:off x="4499992" y="836712"/>
            <a:ext cx="4968552" cy="5472608"/>
          </a:xfrm>
        </p:spPr>
        <p:txBody>
          <a:bodyPr>
            <a:normAutofit/>
          </a:bodyPr>
          <a:lstStyle/>
          <a:p>
            <a:r>
              <a:rPr lang="en-US" sz="2200" dirty="0"/>
              <a:t>OPERATIONS ON RELATIONS</a:t>
            </a:r>
            <a:endParaRPr lang="en-IN" sz="2200" dirty="0"/>
          </a:p>
          <a:p>
            <a:pPr marL="68580" indent="0">
              <a:buNone/>
            </a:pPr>
            <a:r>
              <a:rPr lang="en-IN" dirty="0"/>
              <a:t>       </a:t>
            </a:r>
            <a:r>
              <a:rPr lang="en-IN" sz="1800" dirty="0"/>
              <a:t>PERMUTATIONS</a:t>
            </a:r>
          </a:p>
          <a:p>
            <a:pPr marL="68580" indent="0">
              <a:buNone/>
            </a:pPr>
            <a:r>
              <a:rPr lang="en-US" sz="1800" dirty="0"/>
              <a:t>         PROJECTION</a:t>
            </a:r>
          </a:p>
          <a:p>
            <a:pPr marL="68580" indent="0">
              <a:buNone/>
            </a:pPr>
            <a:r>
              <a:rPr lang="en-US" sz="1800" dirty="0"/>
              <a:t>         JOINS</a:t>
            </a:r>
          </a:p>
          <a:p>
            <a:pPr marL="68580" indent="0">
              <a:buNone/>
            </a:pPr>
            <a:r>
              <a:rPr lang="en-US" sz="1800" dirty="0"/>
              <a:t>         COMPOSITION</a:t>
            </a:r>
          </a:p>
          <a:p>
            <a:pPr marL="68580" indent="0">
              <a:buNone/>
            </a:pPr>
            <a:r>
              <a:rPr lang="en-US" sz="1800" dirty="0"/>
              <a:t>         RESTRICTION</a:t>
            </a:r>
          </a:p>
          <a:p>
            <a:r>
              <a:rPr lang="en-US" sz="2200" dirty="0"/>
              <a:t>REDUNDANCY</a:t>
            </a:r>
          </a:p>
          <a:p>
            <a:pPr marL="68580" indent="0">
              <a:buNone/>
            </a:pPr>
            <a:r>
              <a:rPr lang="en-US" sz="1800" dirty="0"/>
              <a:t>        STRONG REDUNDANCY</a:t>
            </a:r>
          </a:p>
          <a:p>
            <a:pPr marL="68580" indent="0">
              <a:buNone/>
            </a:pPr>
            <a:r>
              <a:rPr lang="en-US" sz="1800" dirty="0"/>
              <a:t>        WEAK REDUNDANCY</a:t>
            </a:r>
          </a:p>
          <a:p>
            <a:r>
              <a:rPr lang="en-US" sz="2200" dirty="0"/>
              <a:t>CONSISTENCY</a:t>
            </a:r>
          </a:p>
          <a:p>
            <a:r>
              <a:rPr lang="en-US" sz="2200" dirty="0"/>
              <a:t>CONCLUSION</a:t>
            </a:r>
            <a:endParaRPr lang="en-IN" sz="2200" dirty="0"/>
          </a:p>
          <a:p>
            <a:endParaRPr lang="en-IN" dirty="0"/>
          </a:p>
        </p:txBody>
      </p:sp>
      <p:cxnSp>
        <p:nvCxnSpPr>
          <p:cNvPr id="8" name="Straight Connector 7"/>
          <p:cNvCxnSpPr/>
          <p:nvPr/>
        </p:nvCxnSpPr>
        <p:spPr>
          <a:xfrm>
            <a:off x="4499992" y="836704"/>
            <a:ext cx="36004" cy="5400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3149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692696"/>
            <a:ext cx="8064896" cy="5832648"/>
          </a:xfrm>
        </p:spPr>
        <p:txBody>
          <a:bodyPr>
            <a:noAutofit/>
          </a:bodyPr>
          <a:lstStyle/>
          <a:p>
            <a:pPr marL="0" indent="0">
              <a:buNone/>
            </a:pPr>
            <a:r>
              <a:rPr lang="en-US" sz="1600" dirty="0">
                <a:latin typeface="+mj-lt"/>
                <a:ea typeface="Verdana" pitchFamily="34" charset="0"/>
              </a:rPr>
              <a:t>          If normalization as described above is to be applicable, the </a:t>
            </a:r>
            <a:r>
              <a:rPr lang="en-US" sz="1600" dirty="0" err="1">
                <a:latin typeface="+mj-lt"/>
                <a:ea typeface="Verdana" pitchFamily="34" charset="0"/>
              </a:rPr>
              <a:t>unnormalized</a:t>
            </a:r>
            <a:r>
              <a:rPr lang="en-US" sz="1600" dirty="0">
                <a:latin typeface="+mj-lt"/>
                <a:ea typeface="Verdana" pitchFamily="34" charset="0"/>
              </a:rPr>
              <a:t> collection of relations must satisfy the following conditions : </a:t>
            </a:r>
          </a:p>
          <a:p>
            <a:r>
              <a:rPr lang="en-US" sz="1600" dirty="0">
                <a:latin typeface="+mj-lt"/>
              </a:rPr>
              <a:t>   Unnormalized  Relation doesn’t have a primary key that component domain</a:t>
            </a:r>
          </a:p>
          <a:p>
            <a:r>
              <a:rPr lang="en-US" sz="1600" dirty="0">
                <a:latin typeface="+mj-lt"/>
              </a:rPr>
              <a:t>   there exist graph instead of tree due to interrelationships of the simple domain.</a:t>
            </a:r>
          </a:p>
          <a:p>
            <a:pPr marL="68580" indent="0" algn="just">
              <a:lnSpc>
                <a:spcPct val="150000"/>
              </a:lnSpc>
              <a:buNone/>
            </a:pPr>
            <a:r>
              <a:rPr lang="en-US" sz="1600" b="1" dirty="0">
                <a:latin typeface="+mj-lt"/>
              </a:rPr>
              <a:t>Advantage of normal forms or communication form:</a:t>
            </a:r>
          </a:p>
          <a:p>
            <a:pPr marL="533400" indent="-457200" algn="just">
              <a:lnSpc>
                <a:spcPct val="150000"/>
              </a:lnSpc>
              <a:buFont typeface="+mj-lt"/>
              <a:buAutoNum type="arabicPeriod"/>
            </a:pPr>
            <a:r>
              <a:rPr lang="en-US" sz="1600" dirty="0">
                <a:latin typeface="+mj-lt"/>
              </a:rPr>
              <a:t> It would be devoid of pointers (address-valued or displacement-valued).</a:t>
            </a:r>
          </a:p>
          <a:p>
            <a:pPr marL="533400" indent="-457200" algn="just">
              <a:lnSpc>
                <a:spcPct val="150000"/>
              </a:lnSpc>
              <a:buFont typeface="+mj-lt"/>
              <a:buAutoNum type="arabicPeriod"/>
            </a:pPr>
            <a:r>
              <a:rPr lang="en-US" sz="1600" dirty="0">
                <a:latin typeface="+mj-lt"/>
              </a:rPr>
              <a:t>It would avoid all dependence on hash addressing schemes.</a:t>
            </a:r>
          </a:p>
          <a:p>
            <a:pPr marL="533400" indent="-457200" algn="just">
              <a:lnSpc>
                <a:spcPct val="150000"/>
              </a:lnSpc>
              <a:buFont typeface="+mj-lt"/>
              <a:buAutoNum type="arabicPeriod"/>
            </a:pPr>
            <a:r>
              <a:rPr lang="en-US" sz="1600" dirty="0">
                <a:latin typeface="+mj-lt"/>
              </a:rPr>
              <a:t>It would contain no indices or ordering lists</a:t>
            </a:r>
            <a:endParaRPr lang="en-US" sz="1600" dirty="0">
              <a:latin typeface="+mj-lt"/>
              <a:ea typeface="Verdana" pitchFamily="34" charset="0"/>
            </a:endParaRPr>
          </a:p>
          <a:p>
            <a:pPr marL="68580" indent="0">
              <a:buNone/>
            </a:pPr>
            <a:r>
              <a:rPr lang="en-US" sz="1600" dirty="0">
                <a:latin typeface="+mj-lt"/>
                <a:ea typeface="Verdana" pitchFamily="34" charset="0"/>
              </a:rPr>
              <a:t>If the user's relational model is set up in normal form, names of items of data in the data bank can take a simpler form than would otherwise be the case. </a:t>
            </a:r>
          </a:p>
          <a:p>
            <a:pPr marL="68580" indent="0">
              <a:buNone/>
            </a:pPr>
            <a:r>
              <a:rPr lang="en-US" sz="1600" dirty="0">
                <a:latin typeface="+mj-lt"/>
                <a:ea typeface="Verdana" pitchFamily="34" charset="0"/>
              </a:rPr>
              <a:t>A general name would take a form such as </a:t>
            </a:r>
          </a:p>
          <a:p>
            <a:pPr marL="68580" indent="0" algn="ctr">
              <a:buNone/>
            </a:pPr>
            <a:r>
              <a:rPr lang="en-US" sz="1600" dirty="0">
                <a:latin typeface="+mj-lt"/>
                <a:ea typeface="Verdana" pitchFamily="34" charset="0"/>
              </a:rPr>
              <a:t>R (g).</a:t>
            </a:r>
            <a:r>
              <a:rPr lang="en-US" sz="1600" dirty="0" err="1">
                <a:latin typeface="+mj-lt"/>
                <a:ea typeface="Verdana" pitchFamily="34" charset="0"/>
              </a:rPr>
              <a:t>r.d</a:t>
            </a:r>
            <a:r>
              <a:rPr lang="en-US" sz="1600" dirty="0">
                <a:latin typeface="+mj-lt"/>
                <a:ea typeface="Verdana" pitchFamily="34" charset="0"/>
              </a:rPr>
              <a:t> </a:t>
            </a:r>
          </a:p>
          <a:p>
            <a:pPr marL="68580" indent="0">
              <a:buNone/>
            </a:pPr>
            <a:r>
              <a:rPr lang="en-US" sz="1600" dirty="0">
                <a:latin typeface="+mj-lt"/>
                <a:ea typeface="Verdana" pitchFamily="34" charset="0"/>
              </a:rPr>
              <a:t>where,</a:t>
            </a:r>
          </a:p>
          <a:p>
            <a:pPr marL="68580" indent="0">
              <a:buNone/>
            </a:pPr>
            <a:r>
              <a:rPr lang="en-US" sz="1600" dirty="0">
                <a:latin typeface="+mj-lt"/>
                <a:ea typeface="Verdana" pitchFamily="34" charset="0"/>
              </a:rPr>
              <a:t>         R is a relational name; </a:t>
            </a:r>
          </a:p>
          <a:p>
            <a:pPr marL="68580" indent="0">
              <a:buNone/>
            </a:pPr>
            <a:r>
              <a:rPr lang="en-US" sz="1600" dirty="0">
                <a:latin typeface="+mj-lt"/>
                <a:ea typeface="Verdana" pitchFamily="34" charset="0"/>
              </a:rPr>
              <a:t>         g is a generation identifier (optional); </a:t>
            </a:r>
          </a:p>
          <a:p>
            <a:pPr marL="68580" indent="0">
              <a:buNone/>
            </a:pPr>
            <a:r>
              <a:rPr lang="en-US" sz="1600" dirty="0">
                <a:latin typeface="+mj-lt"/>
                <a:ea typeface="Verdana" pitchFamily="34" charset="0"/>
              </a:rPr>
              <a:t>         r is a role name (optional); </a:t>
            </a:r>
          </a:p>
          <a:p>
            <a:pPr marL="68580" indent="0">
              <a:buNone/>
            </a:pPr>
            <a:r>
              <a:rPr lang="en-US" sz="1600" dirty="0">
                <a:latin typeface="+mj-lt"/>
                <a:ea typeface="Verdana" pitchFamily="34" charset="0"/>
              </a:rPr>
              <a:t>         d is a domain name. </a:t>
            </a:r>
          </a:p>
          <a:p>
            <a:pPr marL="68580" indent="0">
              <a:buNone/>
            </a:pPr>
            <a:endParaRPr lang="en-US" sz="1600" dirty="0">
              <a:latin typeface="+mj-lt"/>
              <a:ea typeface="Verdana" pitchFamily="34" charset="0"/>
            </a:endParaRPr>
          </a:p>
          <a:p>
            <a:pPr marL="68580" indent="0">
              <a:buNone/>
            </a:pPr>
            <a:endParaRPr lang="en-IN" sz="1400" dirty="0">
              <a:latin typeface="+mj-lt"/>
            </a:endParaRPr>
          </a:p>
        </p:txBody>
      </p:sp>
      <p:sp>
        <p:nvSpPr>
          <p:cNvPr id="2" name="Rectangle 1"/>
          <p:cNvSpPr/>
          <p:nvPr/>
        </p:nvSpPr>
        <p:spPr>
          <a:xfrm>
            <a:off x="4788024" y="0"/>
            <a:ext cx="2404826" cy="707886"/>
          </a:xfrm>
          <a:prstGeom prst="rect">
            <a:avLst/>
          </a:prstGeom>
        </p:spPr>
        <p:txBody>
          <a:bodyPr wrap="none">
            <a:spAutoFit/>
          </a:bodyPr>
          <a:lstStyle/>
          <a:p>
            <a:r>
              <a:rPr lang="en-US" sz="4000" dirty="0">
                <a:solidFill>
                  <a:schemeClr val="bg1"/>
                </a:solidFill>
                <a:latin typeface="Bradley Hand ITC" pitchFamily="66" charset="0"/>
              </a:rPr>
              <a:t>CONTD….</a:t>
            </a:r>
            <a:endParaRPr lang="en-IN" sz="4000" dirty="0">
              <a:solidFill>
                <a:schemeClr val="bg1"/>
              </a:solidFill>
              <a:latin typeface="Bradley Hand ITC" pitchFamily="66" charset="0"/>
            </a:endParaRPr>
          </a:p>
        </p:txBody>
      </p:sp>
    </p:spTree>
    <p:extLst>
      <p:ext uri="{BB962C8B-B14F-4D97-AF65-F5344CB8AC3E}">
        <p14:creationId xmlns:p14="http://schemas.microsoft.com/office/powerpoint/2010/main" val="96295779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387424"/>
            <a:ext cx="6696862" cy="1117928"/>
          </a:xfrm>
        </p:spPr>
        <p:txBody>
          <a:bodyPr>
            <a:normAutofit/>
          </a:bodyPr>
          <a:lstStyle/>
          <a:p>
            <a:r>
              <a:rPr lang="en-US" sz="2400" dirty="0">
                <a:solidFill>
                  <a:schemeClr val="bg1"/>
                </a:solidFill>
                <a:latin typeface="Bradley Hand ITC" pitchFamily="66" charset="0"/>
              </a:rPr>
              <a:t>TYPES OF </a:t>
            </a:r>
            <a:br>
              <a:rPr lang="en-US" sz="2400" dirty="0">
                <a:solidFill>
                  <a:schemeClr val="bg1"/>
                </a:solidFill>
                <a:latin typeface="Bradley Hand ITC" pitchFamily="66" charset="0"/>
              </a:rPr>
            </a:br>
            <a:r>
              <a:rPr lang="en-US" sz="2400" dirty="0">
                <a:solidFill>
                  <a:schemeClr val="bg1"/>
                </a:solidFill>
                <a:latin typeface="Bradley Hand ITC" pitchFamily="66" charset="0"/>
              </a:rPr>
              <a:t>NORMAL FORMS</a:t>
            </a:r>
            <a:endParaRPr lang="en-IN" sz="2400" dirty="0">
              <a:solidFill>
                <a:schemeClr val="bg1"/>
              </a:solidFill>
              <a:latin typeface="Bradley Hand ITC" pitchFamily="66" charset="0"/>
            </a:endParaRPr>
          </a:p>
        </p:txBody>
      </p:sp>
      <p:pic>
        <p:nvPicPr>
          <p:cNvPr id="4098"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8319" t="22802" r="3819" b="59051"/>
          <a:stretch/>
        </p:blipFill>
        <p:spPr bwMode="auto">
          <a:xfrm>
            <a:off x="575556" y="908720"/>
            <a:ext cx="792088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11560" y="3429000"/>
            <a:ext cx="7848872" cy="2031325"/>
          </a:xfrm>
          <a:prstGeom prst="rect">
            <a:avLst/>
          </a:prstGeom>
        </p:spPr>
        <p:txBody>
          <a:bodyPr wrap="square">
            <a:spAutoFit/>
          </a:bodyPr>
          <a:lstStyle/>
          <a:p>
            <a:pPr marL="68580" indent="0">
              <a:buNone/>
            </a:pPr>
            <a:r>
              <a:rPr lang="en-US" b="1" dirty="0">
                <a:solidFill>
                  <a:schemeClr val="tx2"/>
                </a:solidFill>
                <a:latin typeface="+mj-lt"/>
              </a:rPr>
              <a:t>1NF:First normal form:</a:t>
            </a:r>
          </a:p>
          <a:p>
            <a:pPr marL="285750" indent="-285750">
              <a:buFont typeface="Courier New" pitchFamily="49" charset="0"/>
              <a:buChar char="o"/>
            </a:pPr>
            <a:r>
              <a:rPr lang="en-US" dirty="0">
                <a:solidFill>
                  <a:schemeClr val="tx2"/>
                </a:solidFill>
              </a:rPr>
              <a:t>A relation will be 1NF if it contains an atomic value.</a:t>
            </a:r>
          </a:p>
          <a:p>
            <a:pPr marL="285750" indent="-285750">
              <a:buFont typeface="Courier New" pitchFamily="49" charset="0"/>
              <a:buChar char="o"/>
            </a:pPr>
            <a:r>
              <a:rPr lang="en-US" dirty="0">
                <a:solidFill>
                  <a:schemeClr val="tx2"/>
                </a:solidFill>
              </a:rPr>
              <a:t>It states that an attribute of a table cannot hold multiple values. It must hold only single-valued attribute.</a:t>
            </a:r>
          </a:p>
          <a:p>
            <a:pPr marL="285750" indent="-285750">
              <a:buFont typeface="Courier New" pitchFamily="49" charset="0"/>
              <a:buChar char="o"/>
            </a:pPr>
            <a:r>
              <a:rPr lang="en-US" dirty="0">
                <a:solidFill>
                  <a:schemeClr val="tx2"/>
                </a:solidFill>
              </a:rPr>
              <a:t>First normal form disallows the multi-valued attribute, composite attribute, and their combinations.</a:t>
            </a:r>
          </a:p>
          <a:p>
            <a:pPr marL="68580" indent="0">
              <a:buNone/>
            </a:pPr>
            <a:endParaRPr lang="en-US" b="1" dirty="0">
              <a:solidFill>
                <a:schemeClr val="tx2"/>
              </a:solidFill>
              <a:latin typeface="+mj-lt"/>
            </a:endParaRPr>
          </a:p>
        </p:txBody>
      </p:sp>
    </p:spTree>
    <p:extLst>
      <p:ext uri="{BB962C8B-B14F-4D97-AF65-F5344CB8AC3E}">
        <p14:creationId xmlns:p14="http://schemas.microsoft.com/office/powerpoint/2010/main" val="42133069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908720"/>
            <a:ext cx="7776864" cy="5256584"/>
          </a:xfrm>
        </p:spPr>
        <p:txBody>
          <a:bodyPr>
            <a:normAutofit/>
          </a:bodyPr>
          <a:lstStyle/>
          <a:p>
            <a:pPr marL="68580" indent="0">
              <a:buNone/>
            </a:pPr>
            <a:endParaRPr lang="en-US" dirty="0"/>
          </a:p>
          <a:p>
            <a:pPr marL="68580" indent="0">
              <a:buNone/>
            </a:pPr>
            <a:endParaRPr lang="en-US" dirty="0"/>
          </a:p>
          <a:p>
            <a:pPr marL="68580" indent="0">
              <a:buNone/>
            </a:pPr>
            <a:endParaRPr lang="en-US" dirty="0"/>
          </a:p>
          <a:p>
            <a:pPr marL="68580" indent="0">
              <a:buNone/>
            </a:pPr>
            <a:endParaRPr lang="en-US" dirty="0"/>
          </a:p>
          <a:p>
            <a:pPr marL="68580" indent="0">
              <a:buNone/>
            </a:pPr>
            <a:r>
              <a:rPr lang="en-US" sz="2200" dirty="0"/>
              <a:t>After converting into 1NF</a:t>
            </a:r>
          </a:p>
          <a:p>
            <a:pPr marL="68580" indent="0">
              <a:buNone/>
            </a:pPr>
            <a:endParaRPr lang="en-US" sz="2200" dirty="0"/>
          </a:p>
          <a:p>
            <a:pPr marL="68580" indent="0">
              <a:buNone/>
            </a:pPr>
            <a:endParaRPr lang="en-US" sz="2200" dirty="0"/>
          </a:p>
          <a:p>
            <a:pPr marL="68580" indent="0">
              <a:buNone/>
            </a:pPr>
            <a:endParaRPr lang="en-IN"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3170" t="46048" r="21521" b="36358"/>
          <a:stretch/>
        </p:blipFill>
        <p:spPr bwMode="auto">
          <a:xfrm>
            <a:off x="1187624" y="1052736"/>
            <a:ext cx="6854776" cy="1497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907839686"/>
              </p:ext>
            </p:extLst>
          </p:nvPr>
        </p:nvGraphicFramePr>
        <p:xfrm>
          <a:off x="1403648" y="3501008"/>
          <a:ext cx="6096000" cy="2225040"/>
        </p:xfrm>
        <a:graphic>
          <a:graphicData uri="http://schemas.openxmlformats.org/drawingml/2006/table">
            <a:tbl>
              <a:tblPr firstRow="1" bandRow="1">
                <a:tableStyleId>{9D7B26C5-4107-4FEC-AEDC-1716B250A1EF}</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b="0" dirty="0" err="1"/>
                        <a:t>roll_no</a:t>
                      </a:r>
                      <a:endParaRPr lang="en-I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name</a:t>
                      </a:r>
                      <a:endParaRPr lang="en-I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Subject</a:t>
                      </a:r>
                      <a:endParaRPr lang="en-I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101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Akon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t>101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Akon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t>103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Ckon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Java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t>102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Bkon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dirty="0"/>
                        <a:t>102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Bko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5"/>
          <p:cNvSpPr txBox="1"/>
          <p:nvPr/>
        </p:nvSpPr>
        <p:spPr>
          <a:xfrm>
            <a:off x="4788024" y="0"/>
            <a:ext cx="2966072" cy="646331"/>
          </a:xfrm>
          <a:prstGeom prst="rect">
            <a:avLst/>
          </a:prstGeom>
          <a:noFill/>
        </p:spPr>
        <p:txBody>
          <a:bodyPr wrap="square" rtlCol="0">
            <a:spAutoFit/>
          </a:bodyPr>
          <a:lstStyle/>
          <a:p>
            <a:r>
              <a:rPr lang="en-US" sz="3600" dirty="0">
                <a:solidFill>
                  <a:schemeClr val="bg1"/>
                </a:solidFill>
                <a:latin typeface="Bradley Hand ITC" pitchFamily="66" charset="0"/>
              </a:rPr>
              <a:t>EXAMPLE</a:t>
            </a:r>
            <a:endParaRPr lang="en-IN" sz="3600" dirty="0">
              <a:solidFill>
                <a:schemeClr val="bg1"/>
              </a:solidFill>
              <a:latin typeface="Bradley Hand ITC" pitchFamily="66" charset="0"/>
            </a:endParaRPr>
          </a:p>
        </p:txBody>
      </p:sp>
    </p:spTree>
    <p:extLst>
      <p:ext uri="{BB962C8B-B14F-4D97-AF65-F5344CB8AC3E}">
        <p14:creationId xmlns:p14="http://schemas.microsoft.com/office/powerpoint/2010/main" val="64563050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764704"/>
            <a:ext cx="8064896" cy="5472608"/>
          </a:xfrm>
        </p:spPr>
        <p:txBody>
          <a:bodyPr>
            <a:normAutofit/>
          </a:bodyPr>
          <a:lstStyle/>
          <a:p>
            <a:pPr>
              <a:buFont typeface="Courier New" pitchFamily="49" charset="0"/>
              <a:buChar char="o"/>
            </a:pPr>
            <a:r>
              <a:rPr lang="en-US" altLang="en-US" sz="1800" dirty="0">
                <a:latin typeface="Verdana" pitchFamily="34" charset="0"/>
              </a:rPr>
              <a:t>In the 2NF, relational must be in 1NF.</a:t>
            </a:r>
          </a:p>
          <a:p>
            <a:pPr>
              <a:buFont typeface="Courier New" pitchFamily="49" charset="0"/>
              <a:buChar char="o"/>
            </a:pPr>
            <a:r>
              <a:rPr lang="en-US" altLang="en-US" sz="1800" dirty="0">
                <a:latin typeface="Verdana" pitchFamily="34" charset="0"/>
              </a:rPr>
              <a:t>    In the second normal form, all non-key attributes are fully           </a:t>
            </a:r>
          </a:p>
          <a:p>
            <a:pPr marL="68580" indent="0">
              <a:buNone/>
            </a:pPr>
            <a:r>
              <a:rPr lang="en-US" altLang="en-US" sz="1800" dirty="0">
                <a:latin typeface="Verdana" pitchFamily="34" charset="0"/>
              </a:rPr>
              <a:t>        functional  dependent on the primary key.</a:t>
            </a:r>
          </a:p>
          <a:p>
            <a:pPr marL="68580" indent="0">
              <a:buNone/>
            </a:pPr>
            <a:r>
              <a:rPr lang="en-US" altLang="en-US" sz="1800" b="1" dirty="0">
                <a:latin typeface="Verdana" pitchFamily="34" charset="0"/>
              </a:rPr>
              <a:t>EXAMPLE:</a:t>
            </a:r>
          </a:p>
          <a:p>
            <a:pPr marL="68580" indent="0">
              <a:buNone/>
            </a:pPr>
            <a:endParaRPr lang="en-US" altLang="en-US" sz="1800" b="1" dirty="0">
              <a:latin typeface="Verdana" pitchFamily="34" charset="0"/>
            </a:endParaRPr>
          </a:p>
          <a:p>
            <a:pPr marL="68580" indent="0">
              <a:buNone/>
            </a:pPr>
            <a:endParaRPr lang="en-US" sz="1800" b="1" dirty="0"/>
          </a:p>
          <a:p>
            <a:pPr marL="68580" indent="0">
              <a:buNone/>
            </a:pPr>
            <a:endParaRPr lang="en-US" sz="1800" b="1" dirty="0"/>
          </a:p>
          <a:p>
            <a:pPr marL="68580" indent="0">
              <a:buNone/>
            </a:pPr>
            <a:endParaRPr lang="en-US" sz="1800" b="1" dirty="0"/>
          </a:p>
          <a:p>
            <a:pPr marL="68580" indent="0">
              <a:buNone/>
            </a:pPr>
            <a:r>
              <a:rPr lang="en-US" sz="1800" dirty="0"/>
              <a:t>To convert the given table into 2NF, we decompose it into two tables :</a:t>
            </a:r>
            <a:endParaRPr lang="en-US" sz="1800" b="1" dirty="0"/>
          </a:p>
        </p:txBody>
      </p:sp>
      <p:pic>
        <p:nvPicPr>
          <p:cNvPr id="4" name="table"/>
          <p:cNvPicPr>
            <a:picLocks noChangeAspect="1"/>
          </p:cNvPicPr>
          <p:nvPr/>
        </p:nvPicPr>
        <p:blipFill>
          <a:blip r:embed="rId2"/>
          <a:stretch>
            <a:fillRect/>
          </a:stretch>
        </p:blipFill>
        <p:spPr>
          <a:xfrm>
            <a:off x="1522544" y="2132856"/>
            <a:ext cx="5688632" cy="131234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781499193"/>
              </p:ext>
            </p:extLst>
          </p:nvPr>
        </p:nvGraphicFramePr>
        <p:xfrm>
          <a:off x="683568" y="4293096"/>
          <a:ext cx="2808312" cy="1728192"/>
        </p:xfrm>
        <a:graphic>
          <a:graphicData uri="http://schemas.openxmlformats.org/drawingml/2006/table">
            <a:tbl>
              <a:tblPr firstRow="1" bandRow="1">
                <a:tableStyleId>{9D7B26C5-4107-4FEC-AEDC-1716B250A1EF}</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432048">
                <a:tc>
                  <a:txBody>
                    <a:bodyPr/>
                    <a:lstStyle/>
                    <a:p>
                      <a:r>
                        <a:rPr lang="en-US" sz="1200" b="0" dirty="0"/>
                        <a:t>TEACHER_ID</a:t>
                      </a:r>
                      <a:endParaRPr lang="en-IN"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t>TEACHER_AGE</a:t>
                      </a:r>
                      <a:endParaRPr lang="en-IN"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2048">
                <a:tc>
                  <a:txBody>
                    <a:bodyPr/>
                    <a:lstStyle/>
                    <a:p>
                      <a:r>
                        <a:rPr lang="en-US" dirty="0"/>
                        <a:t>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2048">
                <a:tc>
                  <a:txBody>
                    <a:bodyPr/>
                    <a:lstStyle/>
                    <a:p>
                      <a:r>
                        <a:rPr lang="en-US" dirty="0"/>
                        <a:t>47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2048">
                <a:tc>
                  <a:txBody>
                    <a:bodyPr/>
                    <a:lstStyle/>
                    <a:p>
                      <a:r>
                        <a:rPr lang="en-US" dirty="0"/>
                        <a:t>83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201406369"/>
              </p:ext>
            </p:extLst>
          </p:nvPr>
        </p:nvGraphicFramePr>
        <p:xfrm>
          <a:off x="4716016" y="4149080"/>
          <a:ext cx="3672408" cy="2159757"/>
        </p:xfrm>
        <a:graphic>
          <a:graphicData uri="http://schemas.openxmlformats.org/drawingml/2006/table">
            <a:tbl>
              <a:tblPr firstRow="1" bandRow="1">
                <a:tableStyleId>{9D7B26C5-4107-4FEC-AEDC-1716B250A1EF}</a:tableStyleId>
              </a:tblPr>
              <a:tblGrid>
                <a:gridCol w="1836204">
                  <a:extLst>
                    <a:ext uri="{9D8B030D-6E8A-4147-A177-3AD203B41FA5}">
                      <a16:colId xmlns:a16="http://schemas.microsoft.com/office/drawing/2014/main" val="20000"/>
                    </a:ext>
                  </a:extLst>
                </a:gridCol>
                <a:gridCol w="1836204">
                  <a:extLst>
                    <a:ext uri="{9D8B030D-6E8A-4147-A177-3AD203B41FA5}">
                      <a16:colId xmlns:a16="http://schemas.microsoft.com/office/drawing/2014/main" val="20001"/>
                    </a:ext>
                  </a:extLst>
                </a:gridCol>
              </a:tblGrid>
              <a:tr h="330957">
                <a:tc>
                  <a:txBody>
                    <a:bodyPr/>
                    <a:lstStyle/>
                    <a:p>
                      <a:r>
                        <a:rPr lang="en-US" sz="1200" b="0" dirty="0"/>
                        <a:t>TEACHER_ID</a:t>
                      </a:r>
                      <a:endParaRPr lang="en-IN"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t>SUBJECT</a:t>
                      </a:r>
                      <a:endParaRPr lang="en-IN"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0957">
                <a:tc>
                  <a:txBody>
                    <a:bodyPr/>
                    <a:lstStyle/>
                    <a:p>
                      <a:r>
                        <a:rPr lang="en-US" dirty="0"/>
                        <a:t>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Chemistry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0957">
                <a:tc>
                  <a:txBody>
                    <a:bodyPr/>
                    <a:lstStyle/>
                    <a:p>
                      <a:r>
                        <a:rPr lang="en-US" dirty="0"/>
                        <a:t>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Biology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0957">
                <a:tc>
                  <a:txBody>
                    <a:bodyPr/>
                    <a:lstStyle/>
                    <a:p>
                      <a:r>
                        <a:rPr lang="en-US" dirty="0"/>
                        <a:t>47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English</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0957">
                <a:tc>
                  <a:txBody>
                    <a:bodyPr/>
                    <a:lstStyle/>
                    <a:p>
                      <a:r>
                        <a:rPr lang="en-US" dirty="0"/>
                        <a:t>83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Math</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30957">
                <a:tc>
                  <a:txBody>
                    <a:bodyPr/>
                    <a:lstStyle/>
                    <a:p>
                      <a:r>
                        <a:rPr lang="en-US" dirty="0"/>
                        <a:t>83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Computer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7"/>
          <p:cNvSpPr txBox="1"/>
          <p:nvPr/>
        </p:nvSpPr>
        <p:spPr>
          <a:xfrm>
            <a:off x="4644008" y="-11384"/>
            <a:ext cx="3960440" cy="707886"/>
          </a:xfrm>
          <a:prstGeom prst="rect">
            <a:avLst/>
          </a:prstGeom>
          <a:noFill/>
        </p:spPr>
        <p:txBody>
          <a:bodyPr wrap="square" rtlCol="0">
            <a:spAutoFit/>
          </a:bodyPr>
          <a:lstStyle/>
          <a:p>
            <a:r>
              <a:rPr lang="en-US" sz="2000" b="1" dirty="0">
                <a:solidFill>
                  <a:schemeClr val="bg1"/>
                </a:solidFill>
                <a:latin typeface="Bradley Hand ITC" pitchFamily="66" charset="0"/>
              </a:rPr>
              <a:t>2NF:SECOND NORMAL </a:t>
            </a:r>
          </a:p>
          <a:p>
            <a:r>
              <a:rPr lang="en-US" sz="2000" b="1" dirty="0">
                <a:solidFill>
                  <a:schemeClr val="bg1"/>
                </a:solidFill>
                <a:latin typeface="Bradley Hand ITC" pitchFamily="66" charset="0"/>
              </a:rPr>
              <a:t>FORM</a:t>
            </a:r>
            <a:endParaRPr lang="en-IN" sz="2000" b="1" dirty="0">
              <a:solidFill>
                <a:schemeClr val="bg1"/>
              </a:solidFill>
              <a:latin typeface="Bradley Hand ITC" pitchFamily="66" charset="0"/>
            </a:endParaRPr>
          </a:p>
        </p:txBody>
      </p:sp>
    </p:spTree>
    <p:extLst>
      <p:ext uri="{BB962C8B-B14F-4D97-AF65-F5344CB8AC3E}">
        <p14:creationId xmlns:p14="http://schemas.microsoft.com/office/powerpoint/2010/main" val="234042715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836712"/>
            <a:ext cx="7992888" cy="5472608"/>
          </a:xfrm>
        </p:spPr>
        <p:txBody>
          <a:bodyPr>
            <a:normAutofit/>
          </a:bodyPr>
          <a:lstStyle/>
          <a:p>
            <a:pPr>
              <a:lnSpc>
                <a:spcPct val="150000"/>
              </a:lnSpc>
              <a:buFont typeface="Courier New" pitchFamily="49" charset="0"/>
              <a:buChar char="o"/>
            </a:pPr>
            <a:r>
              <a:rPr lang="en-US" sz="2000" dirty="0"/>
              <a:t>A relation will be in 3NF if it is in 2NF and not contain any transitive partial dependency.</a:t>
            </a:r>
          </a:p>
          <a:p>
            <a:pPr>
              <a:lnSpc>
                <a:spcPct val="150000"/>
              </a:lnSpc>
              <a:buFont typeface="Courier New" pitchFamily="49" charset="0"/>
              <a:buChar char="o"/>
            </a:pPr>
            <a:r>
              <a:rPr lang="en-US" sz="2000" dirty="0"/>
              <a:t>If there is no transitive dependency for non-prime attributes, then the relation must be in third normal form.</a:t>
            </a:r>
          </a:p>
          <a:p>
            <a:pPr marL="68580" indent="0">
              <a:lnSpc>
                <a:spcPct val="150000"/>
              </a:lnSpc>
              <a:buNone/>
            </a:pPr>
            <a:r>
              <a:rPr lang="en-US" sz="2000" dirty="0"/>
              <a:t>A relation is in third normal form if it holds at-least one of the following conditions for every non-trivial function dependency X → Y.</a:t>
            </a:r>
          </a:p>
          <a:p>
            <a:pPr>
              <a:lnSpc>
                <a:spcPct val="150000"/>
              </a:lnSpc>
              <a:buFont typeface="Courier New" pitchFamily="49" charset="0"/>
              <a:buChar char="o"/>
            </a:pPr>
            <a:r>
              <a:rPr lang="en-US" sz="2000" dirty="0"/>
              <a:t>X is a super key.</a:t>
            </a:r>
          </a:p>
          <a:p>
            <a:pPr>
              <a:lnSpc>
                <a:spcPct val="150000"/>
              </a:lnSpc>
              <a:buFont typeface="Courier New" pitchFamily="49" charset="0"/>
              <a:buChar char="o"/>
            </a:pPr>
            <a:r>
              <a:rPr lang="en-US" sz="2000" dirty="0"/>
              <a:t>Y is a prime attribute, i.e., each element of Y is part of some candidate key.</a:t>
            </a:r>
          </a:p>
          <a:p>
            <a:pPr marL="68580" indent="0">
              <a:buNone/>
            </a:pPr>
            <a:endParaRPr lang="en-US" b="1" dirty="0"/>
          </a:p>
          <a:p>
            <a:endParaRPr lang="en-IN" dirty="0"/>
          </a:p>
        </p:txBody>
      </p:sp>
      <p:sp>
        <p:nvSpPr>
          <p:cNvPr id="4" name="Rectangle 3"/>
          <p:cNvSpPr/>
          <p:nvPr/>
        </p:nvSpPr>
        <p:spPr>
          <a:xfrm>
            <a:off x="4485096" y="-99392"/>
            <a:ext cx="3232295" cy="830997"/>
          </a:xfrm>
          <a:prstGeom prst="rect">
            <a:avLst/>
          </a:prstGeom>
        </p:spPr>
        <p:txBody>
          <a:bodyPr wrap="none">
            <a:spAutoFit/>
          </a:bodyPr>
          <a:lstStyle/>
          <a:p>
            <a:pPr marL="68580" indent="0">
              <a:buNone/>
            </a:pPr>
            <a:r>
              <a:rPr lang="en-US" sz="2400" dirty="0">
                <a:solidFill>
                  <a:schemeClr val="bg1"/>
                </a:solidFill>
                <a:latin typeface="Bradley Hand ITC" pitchFamily="66" charset="0"/>
              </a:rPr>
              <a:t>3NF:THIRD NORMAL</a:t>
            </a:r>
          </a:p>
          <a:p>
            <a:pPr marL="68580" indent="0">
              <a:buNone/>
            </a:pPr>
            <a:r>
              <a:rPr lang="en-US" sz="2400" dirty="0">
                <a:solidFill>
                  <a:schemeClr val="bg1"/>
                </a:solidFill>
                <a:latin typeface="Bradley Hand ITC" pitchFamily="66" charset="0"/>
              </a:rPr>
              <a:t> FORM:</a:t>
            </a:r>
          </a:p>
        </p:txBody>
      </p:sp>
    </p:spTree>
    <p:extLst>
      <p:ext uri="{BB962C8B-B14F-4D97-AF65-F5344CB8AC3E}">
        <p14:creationId xmlns:p14="http://schemas.microsoft.com/office/powerpoint/2010/main" val="3184329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692696"/>
            <a:ext cx="8136904" cy="5616624"/>
          </a:xfrm>
        </p:spPr>
        <p:txBody>
          <a:bodyPr>
            <a:normAutofit/>
          </a:bodyPr>
          <a:lstStyle/>
          <a:p>
            <a:pPr marL="68580" indent="0">
              <a:buNone/>
            </a:pPr>
            <a:endParaRPr lang="en-US" sz="1600" b="1" dirty="0"/>
          </a:p>
          <a:p>
            <a:pPr marL="68580" indent="0">
              <a:buNone/>
            </a:pPr>
            <a:endParaRPr lang="en-US" sz="1600" b="1" dirty="0"/>
          </a:p>
          <a:p>
            <a:pPr marL="68580" indent="0">
              <a:buNone/>
            </a:pPr>
            <a:endParaRPr lang="en-US" sz="1600" b="1" dirty="0"/>
          </a:p>
          <a:p>
            <a:pPr marL="68580" indent="0">
              <a:buNone/>
            </a:pPr>
            <a:endParaRPr lang="en-US" sz="1600" b="1" dirty="0"/>
          </a:p>
          <a:p>
            <a:pPr marL="68580" indent="0">
              <a:buNone/>
            </a:pPr>
            <a:endParaRPr lang="en-US" sz="1600" b="1" dirty="0"/>
          </a:p>
          <a:p>
            <a:pPr marL="68580" indent="0">
              <a:buNone/>
            </a:pPr>
            <a:endParaRPr lang="en-US" sz="1600" b="1" dirty="0"/>
          </a:p>
          <a:p>
            <a:pPr marL="68580" indent="0">
              <a:buNone/>
            </a:pPr>
            <a:r>
              <a:rPr lang="en-US" sz="1600" dirty="0"/>
              <a:t>After decomposing the given table into 2 tables:</a:t>
            </a:r>
            <a:endParaRPr lang="en-IN" sz="16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020" t="20756" r="18041" b="52852"/>
          <a:stretch/>
        </p:blipFill>
        <p:spPr bwMode="auto">
          <a:xfrm>
            <a:off x="899592" y="692696"/>
            <a:ext cx="7673418" cy="1809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9325" t="9067" r="18364" b="34667"/>
          <a:stretch/>
        </p:blipFill>
        <p:spPr bwMode="auto">
          <a:xfrm>
            <a:off x="755576" y="2780928"/>
            <a:ext cx="7596890"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736300" y="18328"/>
            <a:ext cx="2355979" cy="584775"/>
          </a:xfrm>
          <a:prstGeom prst="rect">
            <a:avLst/>
          </a:prstGeom>
        </p:spPr>
        <p:txBody>
          <a:bodyPr wrap="square">
            <a:spAutoFit/>
          </a:bodyPr>
          <a:lstStyle/>
          <a:p>
            <a:r>
              <a:rPr lang="en-US" sz="3200" dirty="0">
                <a:solidFill>
                  <a:schemeClr val="bg1"/>
                </a:solidFill>
                <a:latin typeface="Bradley Hand ITC" pitchFamily="66" charset="0"/>
              </a:rPr>
              <a:t>EXAMPLE</a:t>
            </a:r>
            <a:endParaRPr lang="en-IN" sz="3200" dirty="0">
              <a:solidFill>
                <a:schemeClr val="bg1"/>
              </a:solidFill>
              <a:latin typeface="Bradley Hand ITC" pitchFamily="66" charset="0"/>
            </a:endParaRPr>
          </a:p>
        </p:txBody>
      </p:sp>
    </p:spTree>
    <p:extLst>
      <p:ext uri="{BB962C8B-B14F-4D97-AF65-F5344CB8AC3E}">
        <p14:creationId xmlns:p14="http://schemas.microsoft.com/office/powerpoint/2010/main" val="3603345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024" y="-522960"/>
            <a:ext cx="1512286" cy="1045920"/>
          </a:xfrm>
        </p:spPr>
        <p:txBody>
          <a:bodyPr>
            <a:normAutofit/>
          </a:bodyPr>
          <a:lstStyle/>
          <a:p>
            <a:r>
              <a:rPr lang="en-US" sz="3600" dirty="0">
                <a:solidFill>
                  <a:schemeClr val="bg1"/>
                </a:solidFill>
                <a:latin typeface="Bradley Hand ITC" pitchFamily="66" charset="0"/>
              </a:rPr>
              <a:t>BCNF</a:t>
            </a:r>
            <a:endParaRPr lang="en-IN" sz="3600" dirty="0">
              <a:solidFill>
                <a:schemeClr val="bg1"/>
              </a:solidFill>
              <a:latin typeface="Bradley Hand ITC" pitchFamily="66" charset="0"/>
            </a:endParaRPr>
          </a:p>
        </p:txBody>
      </p:sp>
      <p:sp>
        <p:nvSpPr>
          <p:cNvPr id="3" name="Content Placeholder 2"/>
          <p:cNvSpPr>
            <a:spLocks noGrp="1"/>
          </p:cNvSpPr>
          <p:nvPr>
            <p:ph idx="1"/>
          </p:nvPr>
        </p:nvSpPr>
        <p:spPr>
          <a:xfrm>
            <a:off x="683568" y="908720"/>
            <a:ext cx="7776864" cy="5112568"/>
          </a:xfrm>
        </p:spPr>
        <p:txBody>
          <a:bodyPr/>
          <a:lstStyle/>
          <a:p>
            <a:pPr>
              <a:buFont typeface="Courier New" pitchFamily="49" charset="0"/>
              <a:buChar char="o"/>
            </a:pPr>
            <a:r>
              <a:rPr lang="en-US" sz="2000" dirty="0"/>
              <a:t>BCNF is the advance version of 3NF. It is stricter than 3NF.</a:t>
            </a:r>
          </a:p>
          <a:p>
            <a:pPr>
              <a:buFont typeface="Courier New" pitchFamily="49" charset="0"/>
              <a:buChar char="o"/>
            </a:pPr>
            <a:r>
              <a:rPr lang="en-US" sz="2000" dirty="0"/>
              <a:t>A table is in BCNF if every functional dependency X → Y, X is the super key of the table.</a:t>
            </a:r>
          </a:p>
          <a:p>
            <a:pPr>
              <a:buFont typeface="Courier New" pitchFamily="49" charset="0"/>
              <a:buChar char="o"/>
            </a:pPr>
            <a:r>
              <a:rPr lang="en-US" sz="2000" dirty="0"/>
              <a:t>For BCNF, the table should be in 3NF, and for every FD, LHS is super key.</a:t>
            </a:r>
          </a:p>
          <a:p>
            <a:pPr marL="68580" indent="0">
              <a:buNone/>
            </a:pPr>
            <a:r>
              <a:rPr lang="en-US" b="1" dirty="0"/>
              <a:t>EXAMPLE:</a:t>
            </a:r>
          </a:p>
          <a:p>
            <a:pPr marL="68580" indent="0">
              <a:buNone/>
            </a:pPr>
            <a:endParaRPr lang="en-IN" b="1"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10" t="13608" r="18196" b="61924"/>
          <a:stretch/>
        </p:blipFill>
        <p:spPr bwMode="auto">
          <a:xfrm>
            <a:off x="683568" y="3212976"/>
            <a:ext cx="7899663" cy="1677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70253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764704"/>
            <a:ext cx="7776864" cy="5400600"/>
          </a:xfrm>
        </p:spPr>
        <p:txBody>
          <a:bodyPr/>
          <a:lstStyle/>
          <a:p>
            <a:pPr marL="68580" indent="0">
              <a:buNone/>
            </a:pPr>
            <a:r>
              <a:rPr lang="en-US" dirty="0"/>
              <a:t>After decomposing the given table into 3 tables:</a:t>
            </a:r>
            <a:endParaRPr lang="en-IN"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56" t="8660" r="17577" b="24398"/>
          <a:stretch/>
        </p:blipFill>
        <p:spPr bwMode="auto">
          <a:xfrm>
            <a:off x="611560" y="1268759"/>
            <a:ext cx="7993930" cy="459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37144" y="16048"/>
            <a:ext cx="2404826" cy="707886"/>
          </a:xfrm>
          <a:prstGeom prst="rect">
            <a:avLst/>
          </a:prstGeom>
        </p:spPr>
        <p:txBody>
          <a:bodyPr wrap="none">
            <a:spAutoFit/>
          </a:bodyPr>
          <a:lstStyle/>
          <a:p>
            <a:r>
              <a:rPr lang="en-US" sz="4000" dirty="0">
                <a:solidFill>
                  <a:schemeClr val="bg1"/>
                </a:solidFill>
                <a:latin typeface="Bradley Hand ITC" pitchFamily="66" charset="0"/>
              </a:rPr>
              <a:t>CONTD….</a:t>
            </a:r>
            <a:endParaRPr lang="en-IN" sz="4000" dirty="0">
              <a:solidFill>
                <a:schemeClr val="bg1"/>
              </a:solidFill>
              <a:latin typeface="Bradley Hand ITC" pitchFamily="66" charset="0"/>
            </a:endParaRPr>
          </a:p>
        </p:txBody>
      </p:sp>
    </p:spTree>
    <p:extLst>
      <p:ext uri="{BB962C8B-B14F-4D97-AF65-F5344CB8AC3E}">
        <p14:creationId xmlns:p14="http://schemas.microsoft.com/office/powerpoint/2010/main" val="9601504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315416"/>
            <a:ext cx="6048790" cy="1045920"/>
          </a:xfrm>
        </p:spPr>
        <p:txBody>
          <a:bodyPr>
            <a:normAutofit/>
          </a:bodyPr>
          <a:lstStyle/>
          <a:p>
            <a:r>
              <a:rPr lang="en-US" sz="2400" dirty="0">
                <a:solidFill>
                  <a:schemeClr val="bg1"/>
                </a:solidFill>
                <a:latin typeface="Bradley Hand ITC" pitchFamily="66" charset="0"/>
              </a:rPr>
              <a:t>4NF:FOURTH NORMAL</a:t>
            </a:r>
            <a:br>
              <a:rPr lang="en-US" sz="2400" dirty="0">
                <a:solidFill>
                  <a:schemeClr val="bg1"/>
                </a:solidFill>
                <a:latin typeface="Bradley Hand ITC" pitchFamily="66" charset="0"/>
              </a:rPr>
            </a:br>
            <a:r>
              <a:rPr lang="en-US" sz="2400" dirty="0">
                <a:solidFill>
                  <a:schemeClr val="bg1"/>
                </a:solidFill>
                <a:latin typeface="Bradley Hand ITC" pitchFamily="66" charset="0"/>
              </a:rPr>
              <a:t> FORM</a:t>
            </a:r>
            <a:endParaRPr lang="en-IN" sz="2400" dirty="0">
              <a:solidFill>
                <a:schemeClr val="bg1"/>
              </a:solidFill>
              <a:latin typeface="Bradley Hand ITC" pitchFamily="66" charset="0"/>
            </a:endParaRPr>
          </a:p>
        </p:txBody>
      </p:sp>
      <p:sp>
        <p:nvSpPr>
          <p:cNvPr id="3" name="Content Placeholder 2"/>
          <p:cNvSpPr>
            <a:spLocks noGrp="1"/>
          </p:cNvSpPr>
          <p:nvPr>
            <p:ph idx="1"/>
          </p:nvPr>
        </p:nvSpPr>
        <p:spPr>
          <a:xfrm>
            <a:off x="539552" y="764704"/>
            <a:ext cx="7992888" cy="5688632"/>
          </a:xfrm>
        </p:spPr>
        <p:txBody>
          <a:bodyPr/>
          <a:lstStyle/>
          <a:p>
            <a:pPr>
              <a:buFont typeface="Courier New" pitchFamily="49" charset="0"/>
              <a:buChar char="o"/>
            </a:pPr>
            <a:r>
              <a:rPr lang="en-US" sz="1600" dirty="0"/>
              <a:t>A relation will be in 4NF if it is in Boyce </a:t>
            </a:r>
            <a:r>
              <a:rPr lang="en-US" sz="1600" dirty="0" err="1"/>
              <a:t>Codd</a:t>
            </a:r>
            <a:r>
              <a:rPr lang="en-US" sz="1600" dirty="0"/>
              <a:t> normal form and has no multi-valued dependency.</a:t>
            </a:r>
          </a:p>
          <a:p>
            <a:pPr>
              <a:buFont typeface="Courier New" pitchFamily="49" charset="0"/>
              <a:buChar char="o"/>
            </a:pPr>
            <a:r>
              <a:rPr lang="en-US" sz="1600" dirty="0"/>
              <a:t>For a dependency A → B, if for a single value of A, multiple values of B exists, then the relation will be a multi-valued dependency.</a:t>
            </a:r>
          </a:p>
          <a:p>
            <a:pPr marL="68580" indent="0">
              <a:buNone/>
            </a:pPr>
            <a:r>
              <a:rPr lang="en-US" sz="1800" b="1" dirty="0"/>
              <a:t>EXAMPLE:</a:t>
            </a:r>
          </a:p>
          <a:p>
            <a:pPr>
              <a:buFont typeface="Courier New" pitchFamily="49" charset="0"/>
              <a:buChar char="o"/>
            </a:pPr>
            <a:endParaRPr lang="en-IN"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79" t="13333" r="18469" b="58351"/>
          <a:stretch/>
        </p:blipFill>
        <p:spPr bwMode="auto">
          <a:xfrm>
            <a:off x="1259632" y="2167724"/>
            <a:ext cx="6768752"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000" t="11867" r="39650" b="29199"/>
          <a:stretch/>
        </p:blipFill>
        <p:spPr bwMode="auto">
          <a:xfrm>
            <a:off x="1277920" y="3717032"/>
            <a:ext cx="6408712"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0850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459432"/>
            <a:ext cx="7024744" cy="1143000"/>
          </a:xfrm>
        </p:spPr>
        <p:txBody>
          <a:bodyPr>
            <a:normAutofit/>
          </a:bodyPr>
          <a:lstStyle/>
          <a:p>
            <a:r>
              <a:rPr lang="en-US" sz="2400" dirty="0">
                <a:solidFill>
                  <a:schemeClr val="bg1"/>
                </a:solidFill>
                <a:latin typeface="Bradley Hand ITC" pitchFamily="66" charset="0"/>
              </a:rPr>
              <a:t>5NF:FIFTH NORMAL</a:t>
            </a:r>
            <a:br>
              <a:rPr lang="en-US" sz="2400" dirty="0">
                <a:solidFill>
                  <a:schemeClr val="bg1"/>
                </a:solidFill>
                <a:latin typeface="Bradley Hand ITC" pitchFamily="66" charset="0"/>
              </a:rPr>
            </a:br>
            <a:r>
              <a:rPr lang="en-US" sz="2400" dirty="0">
                <a:solidFill>
                  <a:schemeClr val="bg1"/>
                </a:solidFill>
                <a:latin typeface="Bradley Hand ITC" pitchFamily="66" charset="0"/>
              </a:rPr>
              <a:t> FORM</a:t>
            </a:r>
            <a:endParaRPr lang="en-IN" sz="2400" dirty="0">
              <a:solidFill>
                <a:schemeClr val="bg1"/>
              </a:solidFill>
              <a:latin typeface="Bradley Hand ITC" pitchFamily="66" charset="0"/>
            </a:endParaRPr>
          </a:p>
        </p:txBody>
      </p:sp>
      <p:sp>
        <p:nvSpPr>
          <p:cNvPr id="3" name="Content Placeholder 2"/>
          <p:cNvSpPr>
            <a:spLocks noGrp="1"/>
          </p:cNvSpPr>
          <p:nvPr>
            <p:ph idx="1"/>
          </p:nvPr>
        </p:nvSpPr>
        <p:spPr>
          <a:xfrm>
            <a:off x="683568" y="764704"/>
            <a:ext cx="7848872" cy="5472608"/>
          </a:xfrm>
        </p:spPr>
        <p:txBody>
          <a:bodyPr/>
          <a:lstStyle/>
          <a:p>
            <a:pPr>
              <a:buFont typeface="Courier New" pitchFamily="49" charset="0"/>
              <a:buChar char="o"/>
            </a:pPr>
            <a:r>
              <a:rPr lang="en-US" sz="2000" dirty="0"/>
              <a:t>A relation is in 5NF if it is in 4NF and not contains any join dependency and joining should be lossless.</a:t>
            </a:r>
          </a:p>
          <a:p>
            <a:pPr>
              <a:buFont typeface="Courier New" pitchFamily="49" charset="0"/>
              <a:buChar char="o"/>
            </a:pPr>
            <a:r>
              <a:rPr lang="en-US" sz="2000" dirty="0"/>
              <a:t>5NF is satisfied when all the tables are broken into as many tables as possible in order to avoid redundancy.</a:t>
            </a:r>
          </a:p>
          <a:p>
            <a:pPr>
              <a:buFont typeface="Courier New" pitchFamily="49" charset="0"/>
              <a:buChar char="o"/>
            </a:pPr>
            <a:r>
              <a:rPr lang="en-US" sz="2000" dirty="0"/>
              <a:t>5NF is also known as Project-join normal form (PJ/NF).</a:t>
            </a:r>
          </a:p>
          <a:p>
            <a:pPr marL="68580" indent="0">
              <a:buNone/>
            </a:pPr>
            <a:r>
              <a:rPr lang="en-US" sz="2000" b="1" dirty="0"/>
              <a:t>EXAMPLE:</a:t>
            </a:r>
          </a:p>
          <a:p>
            <a:pPr marL="68580" indent="0">
              <a:buNone/>
            </a:pPr>
            <a:endParaRPr lang="en-US" sz="2000" b="1" dirty="0"/>
          </a:p>
          <a:p>
            <a:endParaRPr lang="en-IN"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97" t="44124" r="18814" b="31546"/>
          <a:stretch/>
        </p:blipFill>
        <p:spPr bwMode="auto">
          <a:xfrm>
            <a:off x="827584" y="3026004"/>
            <a:ext cx="7777113" cy="166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68134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34320"/>
            <a:ext cx="3672408" cy="541864"/>
          </a:xfrm>
        </p:spPr>
        <p:txBody>
          <a:bodyPr>
            <a:noAutofit/>
          </a:bodyPr>
          <a:lstStyle/>
          <a:p>
            <a:r>
              <a:rPr lang="en-US" sz="3200" dirty="0">
                <a:solidFill>
                  <a:schemeClr val="bg1"/>
                </a:solidFill>
                <a:latin typeface="Bradley Hand ITC" pitchFamily="66" charset="0"/>
              </a:rPr>
              <a:t>INTRODUCTION</a:t>
            </a:r>
            <a:endParaRPr lang="en-IN" sz="3200" dirty="0">
              <a:solidFill>
                <a:schemeClr val="bg1"/>
              </a:solidFill>
              <a:latin typeface="Bradley Hand ITC" pitchFamily="66" charset="0"/>
            </a:endParaRPr>
          </a:p>
        </p:txBody>
      </p:sp>
      <p:sp>
        <p:nvSpPr>
          <p:cNvPr id="3" name="Content Placeholder 2"/>
          <p:cNvSpPr>
            <a:spLocks noGrp="1"/>
          </p:cNvSpPr>
          <p:nvPr>
            <p:ph idx="1"/>
          </p:nvPr>
        </p:nvSpPr>
        <p:spPr>
          <a:xfrm>
            <a:off x="539552" y="908720"/>
            <a:ext cx="7920880" cy="6552728"/>
          </a:xfrm>
        </p:spPr>
        <p:txBody>
          <a:bodyPr>
            <a:normAutofit/>
          </a:bodyPr>
          <a:lstStyle/>
          <a:p>
            <a:pPr marL="68580" indent="0">
              <a:buNone/>
            </a:pPr>
            <a:r>
              <a:rPr lang="en-IN" sz="2300" dirty="0">
                <a:latin typeface="Verdana" pitchFamily="34" charset="0"/>
                <a:ea typeface="Verdana" pitchFamily="34" charset="0"/>
              </a:rPr>
              <a:t>          </a:t>
            </a:r>
            <a:r>
              <a:rPr lang="en-IN" sz="2000" dirty="0">
                <a:latin typeface="+mj-lt"/>
                <a:ea typeface="Verdana" pitchFamily="34" charset="0"/>
              </a:rPr>
              <a:t>The principles of relational model were first outlined by </a:t>
            </a:r>
            <a:r>
              <a:rPr lang="en-IN" sz="2000" dirty="0" err="1">
                <a:latin typeface="+mj-lt"/>
                <a:ea typeface="Verdana" pitchFamily="34" charset="0"/>
              </a:rPr>
              <a:t>Dr.E.F.Codd</a:t>
            </a:r>
            <a:r>
              <a:rPr lang="en-IN" sz="2000" dirty="0">
                <a:latin typeface="+mj-lt"/>
                <a:ea typeface="Verdana" pitchFamily="34" charset="0"/>
              </a:rPr>
              <a:t> in June 1970 paper is called “</a:t>
            </a:r>
            <a:r>
              <a:rPr lang="en-IN" sz="2000" b="1" dirty="0">
                <a:latin typeface="+mj-lt"/>
                <a:ea typeface="Verdana" pitchFamily="34" charset="0"/>
              </a:rPr>
              <a:t>A Relational Model Of Data For Large Shared Data Banks</a:t>
            </a:r>
            <a:r>
              <a:rPr lang="en-IN" sz="2000" dirty="0">
                <a:latin typeface="+mj-lt"/>
                <a:ea typeface="Verdana" pitchFamily="34" charset="0"/>
              </a:rPr>
              <a:t>”. </a:t>
            </a:r>
          </a:p>
          <a:p>
            <a:pPr marL="68580" indent="0">
              <a:buNone/>
            </a:pPr>
            <a:r>
              <a:rPr lang="en-IN" sz="2000" dirty="0">
                <a:latin typeface="+mj-lt"/>
                <a:ea typeface="Verdana" pitchFamily="34" charset="0"/>
              </a:rPr>
              <a:t>           In this paper </a:t>
            </a:r>
            <a:r>
              <a:rPr lang="en-IN" sz="2000" dirty="0" err="1">
                <a:latin typeface="+mj-lt"/>
                <a:ea typeface="Verdana" pitchFamily="34" charset="0"/>
              </a:rPr>
              <a:t>Dr.Codd</a:t>
            </a:r>
            <a:r>
              <a:rPr lang="en-IN" sz="2000" dirty="0">
                <a:latin typeface="+mj-lt"/>
                <a:ea typeface="Verdana" pitchFamily="34" charset="0"/>
              </a:rPr>
              <a:t> proposed the relational model for database system.</a:t>
            </a:r>
            <a:r>
              <a:rPr lang="en-US" sz="2000" dirty="0">
                <a:latin typeface="+mj-lt"/>
                <a:ea typeface="Verdana" pitchFamily="34" charset="0"/>
              </a:rPr>
              <a:t> But, its commercial implementations were observed in the 1980s.</a:t>
            </a:r>
          </a:p>
          <a:p>
            <a:pPr marL="68580" indent="0" algn="just">
              <a:buNone/>
            </a:pPr>
            <a:endParaRPr lang="en-US" sz="2000" dirty="0">
              <a:latin typeface="+mj-lt"/>
              <a:ea typeface="Verdana" pitchFamily="34" charset="0"/>
            </a:endParaRPr>
          </a:p>
          <a:p>
            <a:pPr marL="68580" indent="0" algn="just">
              <a:buNone/>
            </a:pPr>
            <a:r>
              <a:rPr lang="en-US" sz="2000" b="1" dirty="0">
                <a:latin typeface="+mj-lt"/>
              </a:rPr>
              <a:t>REASON FOR THIS PAPER:</a:t>
            </a:r>
          </a:p>
          <a:p>
            <a:pPr algn="just">
              <a:buFont typeface="Arial" pitchFamily="34" charset="0"/>
              <a:buChar char="•"/>
            </a:pPr>
            <a:r>
              <a:rPr lang="en-US" altLang="zh-CN" sz="2000" dirty="0">
                <a:latin typeface="+mj-lt"/>
                <a:ea typeface="SimSun" pitchFamily="2" charset="-122"/>
              </a:rPr>
              <a:t>Data independence from database implementation such as machine representation.</a:t>
            </a:r>
          </a:p>
          <a:p>
            <a:pPr algn="just">
              <a:buFont typeface="Arial" pitchFamily="34" charset="0"/>
              <a:buChar char="•"/>
            </a:pPr>
            <a:r>
              <a:rPr lang="en-US" altLang="zh-CN" sz="2000" dirty="0">
                <a:latin typeface="+mj-lt"/>
                <a:ea typeface="SimSun" pitchFamily="2" charset="-122"/>
              </a:rPr>
              <a:t>Natural structure of data</a:t>
            </a:r>
          </a:p>
          <a:p>
            <a:pPr algn="just">
              <a:buFont typeface="Arial" pitchFamily="34" charset="0"/>
              <a:buChar char="•"/>
            </a:pPr>
            <a:r>
              <a:rPr lang="en-US" altLang="zh-CN" sz="2000" dirty="0">
                <a:latin typeface="+mj-lt"/>
                <a:ea typeface="SimSun" pitchFamily="2" charset="-122"/>
              </a:rPr>
              <a:t>Can be analyzed mathematically.(</a:t>
            </a:r>
            <a:r>
              <a:rPr lang="en-US" altLang="zh-CN" sz="2000" dirty="0" err="1">
                <a:latin typeface="+mj-lt"/>
                <a:ea typeface="SimSun" pitchFamily="2" charset="-122"/>
              </a:rPr>
              <a:t>Codd</a:t>
            </a:r>
            <a:r>
              <a:rPr lang="en-US" altLang="zh-CN" sz="2000" dirty="0">
                <a:latin typeface="+mj-lt"/>
                <a:ea typeface="SimSun" pitchFamily="2" charset="-122"/>
              </a:rPr>
              <a:t> was a mathematician by training).</a:t>
            </a:r>
          </a:p>
          <a:p>
            <a:pPr>
              <a:buFont typeface="Arial" pitchFamily="34" charset="0"/>
              <a:buChar char="•"/>
            </a:pPr>
            <a:endParaRPr lang="en-IN" sz="2000" dirty="0">
              <a:latin typeface="+mj-lt"/>
              <a:ea typeface="Verdana" pitchFamily="34" charset="0"/>
            </a:endParaRPr>
          </a:p>
          <a:p>
            <a:pPr>
              <a:buFont typeface="Arial" pitchFamily="34" charset="0"/>
              <a:buChar char="•"/>
            </a:pPr>
            <a:endParaRPr lang="en-IN" sz="2000" dirty="0">
              <a:latin typeface="Verdana" pitchFamily="34" charset="0"/>
              <a:ea typeface="Verdana" pitchFamily="34" charset="0"/>
            </a:endParaRPr>
          </a:p>
        </p:txBody>
      </p:sp>
    </p:spTree>
    <p:extLst>
      <p:ext uri="{BB962C8B-B14F-4D97-AF65-F5344CB8AC3E}">
        <p14:creationId xmlns:p14="http://schemas.microsoft.com/office/powerpoint/2010/main" val="32816746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643" t="8721" r="17974" b="8572"/>
          <a:stretch/>
        </p:blipFill>
        <p:spPr bwMode="auto">
          <a:xfrm>
            <a:off x="827584" y="836712"/>
            <a:ext cx="7272808"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04048" y="7358"/>
            <a:ext cx="2182008" cy="646331"/>
          </a:xfrm>
          <a:prstGeom prst="rect">
            <a:avLst/>
          </a:prstGeom>
        </p:spPr>
        <p:txBody>
          <a:bodyPr wrap="none">
            <a:spAutoFit/>
          </a:bodyPr>
          <a:lstStyle/>
          <a:p>
            <a:r>
              <a:rPr lang="en-US" sz="3600" dirty="0">
                <a:solidFill>
                  <a:schemeClr val="bg1"/>
                </a:solidFill>
                <a:latin typeface="Bradley Hand ITC" pitchFamily="66" charset="0"/>
              </a:rPr>
              <a:t>CONTD….</a:t>
            </a:r>
            <a:endParaRPr lang="en-IN" sz="3600" dirty="0">
              <a:solidFill>
                <a:schemeClr val="bg1"/>
              </a:solidFill>
              <a:latin typeface="Bradley Hand ITC" pitchFamily="66" charset="0"/>
            </a:endParaRPr>
          </a:p>
        </p:txBody>
      </p:sp>
    </p:spTree>
    <p:extLst>
      <p:ext uri="{BB962C8B-B14F-4D97-AF65-F5344CB8AC3E}">
        <p14:creationId xmlns:p14="http://schemas.microsoft.com/office/powerpoint/2010/main" val="1221950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731606"/>
            <a:ext cx="7992888" cy="5505706"/>
          </a:xfrm>
        </p:spPr>
        <p:txBody>
          <a:bodyPr>
            <a:normAutofit/>
          </a:bodyPr>
          <a:lstStyle/>
          <a:p>
            <a:pPr algn="just">
              <a:lnSpc>
                <a:spcPct val="150000"/>
              </a:lnSpc>
            </a:pPr>
            <a:r>
              <a:rPr lang="en-US" sz="2000" dirty="0">
                <a:latin typeface="+mj-lt"/>
              </a:rPr>
              <a:t>Abstracted representation of data from its physical storage fostered the ability to create “database views”, which allow the data to be reorganized logically without physically affecting the data. </a:t>
            </a:r>
          </a:p>
          <a:p>
            <a:pPr algn="just">
              <a:lnSpc>
                <a:spcPct val="150000"/>
              </a:lnSpc>
            </a:pPr>
            <a:r>
              <a:rPr lang="en-US" sz="2000" dirty="0">
                <a:latin typeface="+mj-lt"/>
              </a:rPr>
              <a:t>A view can be as simple as a query to select only certain columns and rows from a single table. Views can also be very complex.</a:t>
            </a:r>
          </a:p>
          <a:p>
            <a:pPr algn="just">
              <a:lnSpc>
                <a:spcPct val="150000"/>
              </a:lnSpc>
            </a:pPr>
            <a:r>
              <a:rPr lang="en-US" sz="2000" dirty="0">
                <a:latin typeface="+mj-lt"/>
              </a:rPr>
              <a:t>Example, a view might show date-sensitive job cost information by pulling data from multiple tables (and even other views) and performing complex calculations to produce the results. </a:t>
            </a:r>
          </a:p>
          <a:p>
            <a:pPr>
              <a:lnSpc>
                <a:spcPct val="150000"/>
              </a:lnSpc>
            </a:pPr>
            <a:endParaRPr lang="en-IN" sz="2000" dirty="0"/>
          </a:p>
        </p:txBody>
      </p:sp>
      <p:sp>
        <p:nvSpPr>
          <p:cNvPr id="4" name="Rectangle 3"/>
          <p:cNvSpPr/>
          <p:nvPr/>
        </p:nvSpPr>
        <p:spPr>
          <a:xfrm>
            <a:off x="4644008" y="-99392"/>
            <a:ext cx="3600400" cy="830997"/>
          </a:xfrm>
          <a:prstGeom prst="rect">
            <a:avLst/>
          </a:prstGeom>
        </p:spPr>
        <p:txBody>
          <a:bodyPr wrap="square">
            <a:spAutoFit/>
          </a:bodyPr>
          <a:lstStyle/>
          <a:p>
            <a:r>
              <a:rPr lang="en-US" sz="2400" dirty="0">
                <a:solidFill>
                  <a:schemeClr val="bg1"/>
                </a:solidFill>
                <a:latin typeface="Bradley Hand ITC" pitchFamily="66" charset="0"/>
              </a:rPr>
              <a:t>LINGUISTIC </a:t>
            </a:r>
          </a:p>
          <a:p>
            <a:r>
              <a:rPr lang="en-US" sz="2400" dirty="0">
                <a:solidFill>
                  <a:schemeClr val="bg1"/>
                </a:solidFill>
                <a:latin typeface="Bradley Hand ITC" pitchFamily="66" charset="0"/>
              </a:rPr>
              <a:t>ASPECTS</a:t>
            </a:r>
            <a:endParaRPr lang="en-IN" sz="2400" dirty="0">
              <a:solidFill>
                <a:schemeClr val="bg1"/>
              </a:solidFill>
              <a:latin typeface="Bradley Hand ITC" pitchFamily="66" charset="0"/>
            </a:endParaRPr>
          </a:p>
        </p:txBody>
      </p:sp>
    </p:spTree>
    <p:extLst>
      <p:ext uri="{BB962C8B-B14F-4D97-AF65-F5344CB8AC3E}">
        <p14:creationId xmlns:p14="http://schemas.microsoft.com/office/powerpoint/2010/main" val="6564642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459432"/>
            <a:ext cx="7024744" cy="1143000"/>
          </a:xfrm>
        </p:spPr>
        <p:txBody>
          <a:bodyPr>
            <a:normAutofit/>
          </a:bodyPr>
          <a:lstStyle/>
          <a:p>
            <a:r>
              <a:rPr lang="en-US" sz="2200" dirty="0">
                <a:solidFill>
                  <a:schemeClr val="bg1"/>
                </a:solidFill>
                <a:latin typeface="Bradley Hand ITC" pitchFamily="66" charset="0"/>
              </a:rPr>
              <a:t>EXPRESSIBLE, NAMED </a:t>
            </a:r>
            <a:br>
              <a:rPr lang="en-US" sz="2200" dirty="0">
                <a:solidFill>
                  <a:schemeClr val="bg1"/>
                </a:solidFill>
                <a:latin typeface="Bradley Hand ITC" pitchFamily="66" charset="0"/>
              </a:rPr>
            </a:br>
            <a:r>
              <a:rPr lang="en-US" sz="2200" dirty="0">
                <a:solidFill>
                  <a:schemeClr val="bg1"/>
                </a:solidFill>
                <a:latin typeface="Bradley Hand ITC" pitchFamily="66" charset="0"/>
              </a:rPr>
              <a:t>AND STORED RELATIONS</a:t>
            </a:r>
            <a:endParaRPr lang="en-IN" sz="2200" dirty="0">
              <a:solidFill>
                <a:schemeClr val="bg1"/>
              </a:solidFill>
              <a:latin typeface="Bradley Hand ITC" pitchFamily="66" charset="0"/>
            </a:endParaRPr>
          </a:p>
        </p:txBody>
      </p:sp>
      <p:sp>
        <p:nvSpPr>
          <p:cNvPr id="3" name="Content Placeholder 2"/>
          <p:cNvSpPr>
            <a:spLocks noGrp="1"/>
          </p:cNvSpPr>
          <p:nvPr>
            <p:ph idx="1"/>
          </p:nvPr>
        </p:nvSpPr>
        <p:spPr>
          <a:xfrm>
            <a:off x="683568" y="836712"/>
            <a:ext cx="7776864" cy="5400600"/>
          </a:xfrm>
        </p:spPr>
        <p:txBody>
          <a:bodyPr>
            <a:normAutofit/>
          </a:bodyPr>
          <a:lstStyle/>
          <a:p>
            <a:pPr algn="just">
              <a:lnSpc>
                <a:spcPct val="150000"/>
              </a:lnSpc>
            </a:pPr>
            <a:r>
              <a:rPr lang="en-US" sz="2000" dirty="0">
                <a:latin typeface="+mj-lt"/>
              </a:rPr>
              <a:t>Named set and expressible set associated with the data bank are two collections of relation</a:t>
            </a:r>
          </a:p>
          <a:p>
            <a:pPr algn="just">
              <a:lnSpc>
                <a:spcPct val="150000"/>
              </a:lnSpc>
            </a:pPr>
            <a:r>
              <a:rPr lang="en-US" sz="2000" dirty="0">
                <a:latin typeface="+mj-lt"/>
              </a:rPr>
              <a:t>The expressible set is the total collection of relation that can be designated by expression in the data language.</a:t>
            </a:r>
          </a:p>
          <a:p>
            <a:pPr algn="just">
              <a:lnSpc>
                <a:spcPct val="150000"/>
              </a:lnSpc>
            </a:pPr>
            <a:r>
              <a:rPr lang="en-US" sz="2000" dirty="0">
                <a:latin typeface="+mj-lt"/>
              </a:rPr>
              <a:t>Named set is the collection of all relations that the community of users can identify by means of a simple name( or identifier).</a:t>
            </a:r>
          </a:p>
          <a:p>
            <a:pPr algn="just">
              <a:lnSpc>
                <a:spcPct val="150000"/>
              </a:lnSpc>
            </a:pPr>
            <a:r>
              <a:rPr lang="en-US" sz="2000" dirty="0">
                <a:latin typeface="+mj-lt"/>
              </a:rPr>
              <a:t>Named set is a subset of the expressible set because usually a very small subset.</a:t>
            </a:r>
          </a:p>
          <a:p>
            <a:pPr algn="just">
              <a:lnSpc>
                <a:spcPct val="150000"/>
              </a:lnSpc>
            </a:pPr>
            <a:r>
              <a:rPr lang="en-US" sz="2000" dirty="0">
                <a:latin typeface="+mj-lt"/>
              </a:rPr>
              <a:t>Relations that store data are called "base relations", and in implementations are called "tables.</a:t>
            </a:r>
          </a:p>
          <a:p>
            <a:pPr>
              <a:lnSpc>
                <a:spcPct val="150000"/>
              </a:lnSpc>
            </a:pPr>
            <a:endParaRPr lang="en-IN" sz="2000" dirty="0"/>
          </a:p>
        </p:txBody>
      </p:sp>
    </p:spTree>
    <p:extLst>
      <p:ext uri="{BB962C8B-B14F-4D97-AF65-F5344CB8AC3E}">
        <p14:creationId xmlns:p14="http://schemas.microsoft.com/office/powerpoint/2010/main" val="17702447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0032" y="1772816"/>
            <a:ext cx="7024744" cy="1143000"/>
          </a:xfrm>
        </p:spPr>
        <p:txBody>
          <a:bodyPr>
            <a:normAutofit/>
          </a:bodyPr>
          <a:lstStyle/>
          <a:p>
            <a:r>
              <a:rPr lang="en-US" sz="4400" dirty="0">
                <a:latin typeface="Bradley Hand ITC" pitchFamily="66" charset="0"/>
              </a:rPr>
              <a:t>SECTION 2</a:t>
            </a:r>
            <a:endParaRPr lang="en-IN" sz="4400" dirty="0">
              <a:latin typeface="Bradley Hand ITC" pitchFamily="66"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706" t="25430" r="33815" b="35532"/>
          <a:stretch/>
        </p:blipFill>
        <p:spPr bwMode="auto">
          <a:xfrm>
            <a:off x="1168297" y="1988840"/>
            <a:ext cx="341947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6302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459432"/>
            <a:ext cx="7024744" cy="1143000"/>
          </a:xfrm>
        </p:spPr>
        <p:txBody>
          <a:bodyPr>
            <a:normAutofit/>
          </a:bodyPr>
          <a:lstStyle/>
          <a:p>
            <a:r>
              <a:rPr lang="en-US" sz="2400" dirty="0">
                <a:solidFill>
                  <a:schemeClr val="bg1"/>
                </a:solidFill>
                <a:latin typeface="Bradley Hand ITC" pitchFamily="66" charset="0"/>
              </a:rPr>
              <a:t>OPERATIONS ON</a:t>
            </a:r>
            <a:br>
              <a:rPr lang="en-US" sz="2400" dirty="0">
                <a:solidFill>
                  <a:schemeClr val="bg1"/>
                </a:solidFill>
                <a:latin typeface="Bradley Hand ITC" pitchFamily="66" charset="0"/>
              </a:rPr>
            </a:br>
            <a:r>
              <a:rPr lang="en-US" sz="2400" dirty="0">
                <a:solidFill>
                  <a:schemeClr val="bg1"/>
                </a:solidFill>
                <a:latin typeface="Bradley Hand ITC" pitchFamily="66" charset="0"/>
              </a:rPr>
              <a:t> RELATIONS</a:t>
            </a:r>
            <a:endParaRPr lang="en-IN" sz="2400" dirty="0">
              <a:solidFill>
                <a:schemeClr val="bg1"/>
              </a:solidFill>
              <a:latin typeface="Bradley Hand ITC" pitchFamily="66" charset="0"/>
            </a:endParaRPr>
          </a:p>
        </p:txBody>
      </p:sp>
      <p:pic>
        <p:nvPicPr>
          <p:cNvPr id="1028" name="Picture 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3678" t="11638" r="28843" b="21297"/>
          <a:stretch/>
        </p:blipFill>
        <p:spPr bwMode="auto">
          <a:xfrm>
            <a:off x="1043608" y="908720"/>
            <a:ext cx="7128792"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960783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459432"/>
            <a:ext cx="7024744" cy="1143000"/>
          </a:xfrm>
        </p:spPr>
        <p:txBody>
          <a:bodyPr>
            <a:normAutofit/>
          </a:bodyPr>
          <a:lstStyle/>
          <a:p>
            <a:r>
              <a:rPr lang="en-US" sz="3900" dirty="0">
                <a:solidFill>
                  <a:schemeClr val="bg1"/>
                </a:solidFill>
                <a:latin typeface="Bradley Hand ITC" pitchFamily="66" charset="0"/>
              </a:rPr>
              <a:t>PERMUTATION</a:t>
            </a:r>
            <a:endParaRPr lang="en-IN" sz="3900" dirty="0">
              <a:solidFill>
                <a:schemeClr val="bg1"/>
              </a:solidFill>
              <a:latin typeface="Bradley Hand ITC" pitchFamily="66" charset="0"/>
            </a:endParaRPr>
          </a:p>
        </p:txBody>
      </p:sp>
      <p:sp>
        <p:nvSpPr>
          <p:cNvPr id="3" name="Content Placeholder 2"/>
          <p:cNvSpPr>
            <a:spLocks noGrp="1"/>
          </p:cNvSpPr>
          <p:nvPr>
            <p:ph idx="1"/>
          </p:nvPr>
        </p:nvSpPr>
        <p:spPr>
          <a:xfrm>
            <a:off x="1043492" y="908720"/>
            <a:ext cx="6777317" cy="4923909"/>
          </a:xfrm>
        </p:spPr>
        <p:txBody>
          <a:bodyPr>
            <a:normAutofit/>
          </a:bodyPr>
          <a:lstStyle/>
          <a:p>
            <a:pPr marL="68580" indent="0">
              <a:lnSpc>
                <a:spcPct val="150000"/>
              </a:lnSpc>
              <a:buNone/>
            </a:pPr>
            <a:r>
              <a:rPr lang="en-US" sz="2000" dirty="0">
                <a:latin typeface="+mj-lt"/>
              </a:rPr>
              <a:t>            Permutation of a relation R is nothing but interchanging the columns that is going to be another relation R’. </a:t>
            </a:r>
          </a:p>
          <a:p>
            <a:pPr marL="68580" indent="0">
              <a:lnSpc>
                <a:spcPct val="150000"/>
              </a:lnSpc>
              <a:buNone/>
            </a:pPr>
            <a:r>
              <a:rPr lang="en-US" sz="2000" dirty="0">
                <a:latin typeface="+mj-lt"/>
              </a:rPr>
              <a:t>           Since we deal with relationship so the order doesn’t matter permutation operation on relation R. </a:t>
            </a:r>
          </a:p>
          <a:p>
            <a:pPr marL="68580" indent="0">
              <a:lnSpc>
                <a:spcPct val="150000"/>
              </a:lnSpc>
              <a:buNone/>
            </a:pPr>
            <a:r>
              <a:rPr lang="en-US" sz="2000" b="1" dirty="0">
                <a:latin typeface="+mj-lt"/>
              </a:rPr>
              <a:t>EXAMPLE: </a:t>
            </a:r>
          </a:p>
          <a:p>
            <a:pPr marL="68580" indent="0">
              <a:lnSpc>
                <a:spcPct val="150000"/>
              </a:lnSpc>
              <a:buNone/>
            </a:pPr>
            <a:r>
              <a:rPr lang="en-US" sz="2000" b="1" dirty="0">
                <a:latin typeface="+mj-lt"/>
              </a:rPr>
              <a:t>           </a:t>
            </a:r>
            <a:r>
              <a:rPr lang="en-US" sz="2000" dirty="0">
                <a:latin typeface="+mj-lt"/>
              </a:rPr>
              <a:t>When we have a relation R with 4 columns then 24 relations exists (4! =24). </a:t>
            </a:r>
            <a:endParaRPr lang="en-IN" sz="2000" dirty="0">
              <a:latin typeface="+mj-lt"/>
            </a:endParaRPr>
          </a:p>
        </p:txBody>
      </p:sp>
    </p:spTree>
    <p:extLst>
      <p:ext uri="{BB962C8B-B14F-4D97-AF65-F5344CB8AC3E}">
        <p14:creationId xmlns:p14="http://schemas.microsoft.com/office/powerpoint/2010/main" val="14052663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571500"/>
            <a:ext cx="7024744" cy="1143000"/>
          </a:xfrm>
        </p:spPr>
        <p:txBody>
          <a:bodyPr/>
          <a:lstStyle/>
          <a:p>
            <a:r>
              <a:rPr lang="en-US" dirty="0">
                <a:solidFill>
                  <a:schemeClr val="bg1"/>
                </a:solidFill>
                <a:latin typeface="Bradley Hand ITC" pitchFamily="66" charset="0"/>
              </a:rPr>
              <a:t>PROJECTION</a:t>
            </a:r>
            <a:endParaRPr lang="en-IN" dirty="0">
              <a:solidFill>
                <a:schemeClr val="bg1"/>
              </a:solidFill>
              <a:latin typeface="Bradley Hand ITC" pitchFamily="66" charset="0"/>
            </a:endParaRPr>
          </a:p>
        </p:txBody>
      </p:sp>
      <p:sp>
        <p:nvSpPr>
          <p:cNvPr id="3" name="Content Placeholder 2"/>
          <p:cNvSpPr>
            <a:spLocks noGrp="1"/>
          </p:cNvSpPr>
          <p:nvPr>
            <p:ph idx="1"/>
          </p:nvPr>
        </p:nvSpPr>
        <p:spPr>
          <a:xfrm>
            <a:off x="755576" y="836712"/>
            <a:ext cx="7560956" cy="5400600"/>
          </a:xfrm>
        </p:spPr>
        <p:txBody>
          <a:bodyPr>
            <a:normAutofit/>
          </a:bodyPr>
          <a:lstStyle/>
          <a:p>
            <a:r>
              <a:rPr lang="en-US" sz="1900" dirty="0">
                <a:latin typeface="+mj-lt"/>
              </a:rPr>
              <a:t>Presenting a relation R with the required columns (by removing non-required columns ) and rows( by removing the duplicate rows) then,  that relation is considered to be projection of relation R. </a:t>
            </a:r>
            <a:endParaRPr lang="en-IN" sz="1900" dirty="0">
              <a:latin typeface="+mj-lt"/>
            </a:endParaRPr>
          </a:p>
          <a:p>
            <a:r>
              <a:rPr lang="en-US" sz="1900" dirty="0">
                <a:latin typeface="+mj-lt"/>
              </a:rPr>
              <a:t>Here the projection array acts as the subset of the domain or columns of that relation R. </a:t>
            </a:r>
          </a:p>
          <a:p>
            <a:r>
              <a:rPr lang="en-US" sz="1900" dirty="0">
                <a:latin typeface="+mj-lt"/>
              </a:rPr>
              <a:t>Here the selection operator π symbol is used to choose attributes from a relation. </a:t>
            </a:r>
          </a:p>
          <a:p>
            <a:pPr marL="68580" indent="0">
              <a:buNone/>
            </a:pPr>
            <a:r>
              <a:rPr lang="en-US" sz="2000" b="1" dirty="0">
                <a:latin typeface="+mj-lt"/>
              </a:rPr>
              <a:t>EXAMPLE:</a:t>
            </a:r>
          </a:p>
          <a:p>
            <a:pPr marL="68580" indent="0">
              <a:buNone/>
            </a:pPr>
            <a:endParaRPr lang="en-IN" sz="2000" b="1" dirty="0">
              <a:latin typeface="+mj-lt"/>
            </a:endParaRPr>
          </a:p>
          <a:p>
            <a:endParaRPr lang="en-IN" sz="2000" dirty="0">
              <a:latin typeface="+mj-lt"/>
            </a:endParaRPr>
          </a:p>
        </p:txBody>
      </p:sp>
      <p:pic>
        <p:nvPicPr>
          <p:cNvPr id="4" name="Picture 3"/>
          <p:cNvPicPr/>
          <p:nvPr/>
        </p:nvPicPr>
        <p:blipFill rotWithShape="1">
          <a:blip r:embed="rId2"/>
          <a:srcRect l="10608" t="18097" r="57397" b="13494"/>
          <a:stretch/>
        </p:blipFill>
        <p:spPr bwMode="auto">
          <a:xfrm>
            <a:off x="1619672" y="3717032"/>
            <a:ext cx="4464496" cy="28083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7826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024" y="-571500"/>
            <a:ext cx="7024744" cy="1143000"/>
          </a:xfrm>
        </p:spPr>
        <p:txBody>
          <a:bodyPr/>
          <a:lstStyle/>
          <a:p>
            <a:r>
              <a:rPr lang="en-US" dirty="0">
                <a:solidFill>
                  <a:schemeClr val="bg1"/>
                </a:solidFill>
                <a:latin typeface="Bradley Hand ITC" pitchFamily="66" charset="0"/>
              </a:rPr>
              <a:t>JOINS</a:t>
            </a:r>
            <a:endParaRPr lang="en-IN" dirty="0">
              <a:solidFill>
                <a:schemeClr val="bg1"/>
              </a:solidFill>
              <a:latin typeface="Bradley Hand ITC"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5576" y="764704"/>
                <a:ext cx="7704856" cy="5400600"/>
              </a:xfrm>
            </p:spPr>
            <p:txBody>
              <a:bodyPr>
                <a:normAutofit fontScale="92500" lnSpcReduction="10000"/>
              </a:bodyPr>
              <a:lstStyle/>
              <a:p>
                <a:pPr marL="68580" indent="0">
                  <a:buNone/>
                </a:pPr>
                <a:r>
                  <a:rPr lang="en-US" sz="2000" dirty="0"/>
                  <a:t>Here the task is to combine two binary relations that have some common domain in them.</a:t>
                </a:r>
              </a:p>
              <a:p>
                <a:pPr marL="68580" indent="0">
                  <a:buNone/>
                </a:pPr>
                <a:r>
                  <a:rPr lang="en-US" sz="2000" dirty="0"/>
                  <a:t> </a:t>
                </a:r>
                <a:r>
                  <a:rPr lang="en-US" sz="2000" b="1" dirty="0"/>
                  <a:t>EXAMPLE:</a:t>
                </a:r>
                <a:endParaRPr lang="en-IN" sz="2000" b="1" dirty="0"/>
              </a:p>
              <a:p>
                <a:pPr marL="68580" indent="0">
                  <a:buNone/>
                </a:pPr>
                <a14:m>
                  <m:oMathPara xmlns:m="http://schemas.openxmlformats.org/officeDocument/2006/math">
                    <m:oMathParaPr>
                      <m:jc m:val="centerGroup"/>
                    </m:oMathParaPr>
                    <m:oMath xmlns:m="http://schemas.openxmlformats.org/officeDocument/2006/math">
                      <m:r>
                        <a:rPr lang="en-US" sz="2000" i="1">
                          <a:latin typeface="Cambria Math"/>
                        </a:rPr>
                        <m:t>𝑅</m:t>
                      </m:r>
                      <m:r>
                        <a:rPr lang="en-US" sz="2000" i="1">
                          <a:latin typeface="Cambria Math"/>
                        </a:rPr>
                        <m:t>∗</m:t>
                      </m:r>
                      <m:r>
                        <a:rPr lang="en-US" sz="2000" i="1">
                          <a:latin typeface="Cambria Math"/>
                        </a:rPr>
                        <m:t>𝑆</m:t>
                      </m:r>
                      <m:r>
                        <a:rPr lang="en-US" sz="2000" i="1">
                          <a:latin typeface="Cambria Math"/>
                        </a:rPr>
                        <m:t>={</m:t>
                      </m:r>
                      <m:d>
                        <m:dPr>
                          <m:ctrlPr>
                            <a:rPr lang="en-IN" sz="2000" i="1">
                              <a:latin typeface="Cambria Math" panose="02040503050406030204" pitchFamily="18" charset="0"/>
                            </a:rPr>
                          </m:ctrlPr>
                        </m:dPr>
                        <m:e>
                          <m:r>
                            <a:rPr lang="en-US" sz="2000" i="1">
                              <a:latin typeface="Cambria Math"/>
                            </a:rPr>
                            <m:t>𝑎</m:t>
                          </m:r>
                          <m:r>
                            <a:rPr lang="en-US" sz="2000" i="1">
                              <a:latin typeface="Cambria Math"/>
                            </a:rPr>
                            <m:t>,</m:t>
                          </m:r>
                          <m:r>
                            <a:rPr lang="en-US" sz="2000" i="1">
                              <a:latin typeface="Cambria Math"/>
                            </a:rPr>
                            <m:t>𝑏</m:t>
                          </m:r>
                          <m:r>
                            <a:rPr lang="en-US" sz="2000" i="1">
                              <a:latin typeface="Cambria Math"/>
                            </a:rPr>
                            <m:t>,</m:t>
                          </m:r>
                          <m:r>
                            <a:rPr lang="en-US" sz="2000" i="1">
                              <a:latin typeface="Cambria Math"/>
                            </a:rPr>
                            <m:t>𝑐</m:t>
                          </m:r>
                        </m:e>
                      </m:d>
                      <m:r>
                        <a:rPr lang="en-US" sz="2000" i="1">
                          <a:latin typeface="Cambria Math"/>
                        </a:rPr>
                        <m:t>:</m:t>
                      </m:r>
                      <m:r>
                        <a:rPr lang="en-US" sz="2000" i="1">
                          <a:latin typeface="Cambria Math"/>
                        </a:rPr>
                        <m:t>𝑅</m:t>
                      </m:r>
                      <m:d>
                        <m:dPr>
                          <m:ctrlPr>
                            <a:rPr lang="en-IN" sz="2000" i="1">
                              <a:latin typeface="Cambria Math" panose="02040503050406030204" pitchFamily="18" charset="0"/>
                            </a:rPr>
                          </m:ctrlPr>
                        </m:dPr>
                        <m:e>
                          <m:r>
                            <a:rPr lang="en-US" sz="2000" i="1">
                              <a:latin typeface="Cambria Math"/>
                            </a:rPr>
                            <m:t>𝑎</m:t>
                          </m:r>
                          <m:r>
                            <a:rPr lang="en-US" sz="2000" i="1">
                              <a:latin typeface="Cambria Math"/>
                            </a:rPr>
                            <m:t>,</m:t>
                          </m:r>
                          <m:r>
                            <a:rPr lang="en-US" sz="2000" i="1">
                              <a:latin typeface="Cambria Math"/>
                            </a:rPr>
                            <m:t>𝑏</m:t>
                          </m:r>
                        </m:e>
                      </m:d>
                      <m:r>
                        <a:rPr lang="en-US" sz="2000" i="1">
                          <a:latin typeface="Cambria Math"/>
                        </a:rPr>
                        <m:t>^</m:t>
                      </m:r>
                      <m:r>
                        <a:rPr lang="en-US" sz="2000" i="1">
                          <a:latin typeface="Cambria Math"/>
                        </a:rPr>
                        <m:t>𝑆</m:t>
                      </m:r>
                      <m:d>
                        <m:dPr>
                          <m:ctrlPr>
                            <a:rPr lang="en-IN" sz="2000" i="1">
                              <a:latin typeface="Cambria Math" panose="02040503050406030204" pitchFamily="18" charset="0"/>
                            </a:rPr>
                          </m:ctrlPr>
                        </m:dPr>
                        <m:e>
                          <m:r>
                            <a:rPr lang="en-US" sz="2000" i="1">
                              <a:latin typeface="Cambria Math"/>
                            </a:rPr>
                            <m:t>𝑏</m:t>
                          </m:r>
                          <m:r>
                            <a:rPr lang="en-US" sz="2000" i="1">
                              <a:latin typeface="Cambria Math"/>
                            </a:rPr>
                            <m:t>,</m:t>
                          </m:r>
                          <m:r>
                            <a:rPr lang="en-US" sz="2000" i="1">
                              <a:latin typeface="Cambria Math"/>
                            </a:rPr>
                            <m:t>𝑐</m:t>
                          </m:r>
                        </m:e>
                      </m:d>
                      <m:r>
                        <a:rPr lang="en-US" sz="2000" i="1">
                          <a:latin typeface="Cambria Math"/>
                        </a:rPr>
                        <m:t>}</m:t>
                      </m:r>
                    </m:oMath>
                  </m:oMathPara>
                </a14:m>
                <a:endParaRPr lang="en-IN" sz="2000" dirty="0"/>
              </a:p>
              <a:p>
                <a:pPr marL="68580" indent="0">
                  <a:buNone/>
                </a:pPr>
                <a:r>
                  <a:rPr lang="en-US" sz="2000" dirty="0"/>
                  <a:t>Here R (a, b) and S (b, c) is true if and if (a, b) is true in R and (b, c) is true in S.</a:t>
                </a:r>
              </a:p>
              <a:p>
                <a:pPr marL="68580" indent="0">
                  <a:buNone/>
                </a:pPr>
                <a:endParaRPr lang="en-US" sz="2000" dirty="0"/>
              </a:p>
              <a:p>
                <a:pPr marL="68580" indent="0">
                  <a:buNone/>
                </a:pPr>
                <a:endParaRPr lang="en-US" sz="2000" dirty="0"/>
              </a:p>
              <a:p>
                <a:pPr marL="68580" indent="0">
                  <a:buNone/>
                </a:pPr>
                <a:endParaRPr lang="en-US" sz="2000" dirty="0"/>
              </a:p>
              <a:p>
                <a:pPr marL="68580" indent="0">
                  <a:buNone/>
                </a:pPr>
                <a:endParaRPr lang="en-US" sz="2000" dirty="0"/>
              </a:p>
              <a:p>
                <a:pPr marL="68580" indent="0">
                  <a:buNone/>
                </a:pPr>
                <a:endParaRPr lang="en-US" sz="2000" dirty="0"/>
              </a:p>
              <a:p>
                <a:pPr marL="68580" indent="0">
                  <a:buNone/>
                </a:pPr>
                <a:endParaRPr lang="en-IN" sz="2000" dirty="0"/>
              </a:p>
              <a:p>
                <a:pPr marL="68580" indent="0">
                  <a:buNone/>
                </a:pPr>
                <a:r>
                  <a:rPr lang="en-US" sz="2100" dirty="0"/>
                  <a:t>Point of ambiguity -  It is possible to have one cyclic 3 join under circumstance which can occur entail much more severe constraints than those for a plurality of 2 joins.</a:t>
                </a:r>
                <a:endParaRPr lang="en-IN" sz="2100" dirty="0"/>
              </a:p>
              <a:p>
                <a:pPr marL="68580" indent="0">
                  <a:buNone/>
                </a:pPr>
                <a:r>
                  <a:rPr lang="en-US" sz="2100" dirty="0"/>
                  <a:t> </a:t>
                </a:r>
                <a14:m>
                  <m:oMath xmlns:m="http://schemas.openxmlformats.org/officeDocument/2006/math">
                    <m:r>
                      <a:rPr lang="en-US" sz="2100" i="1">
                        <a:latin typeface="Cambria Math"/>
                      </a:rPr>
                      <m:t>𝑅</m:t>
                    </m:r>
                    <m:r>
                      <a:rPr lang="en-US" sz="2100" i="1">
                        <a:latin typeface="Cambria Math"/>
                      </a:rPr>
                      <m:t>∗</m:t>
                    </m:r>
                    <m:r>
                      <a:rPr lang="en-US" sz="2100" i="1">
                        <a:latin typeface="Cambria Math"/>
                      </a:rPr>
                      <m:t>𝑆</m:t>
                    </m:r>
                    <m:r>
                      <a:rPr lang="en-US" sz="2100" i="1">
                        <a:latin typeface="Cambria Math"/>
                      </a:rPr>
                      <m:t>∗</m:t>
                    </m:r>
                    <m:r>
                      <a:rPr lang="en-US" sz="2100" i="1">
                        <a:latin typeface="Cambria Math"/>
                      </a:rPr>
                      <m:t>𝑇</m:t>
                    </m:r>
                    <m:r>
                      <a:rPr lang="en-US" sz="2100" i="1">
                        <a:latin typeface="Cambria Math"/>
                      </a:rPr>
                      <m:t>={</m:t>
                    </m:r>
                    <m:d>
                      <m:dPr>
                        <m:ctrlPr>
                          <a:rPr lang="en-IN" sz="2100" i="1">
                            <a:latin typeface="Cambria Math" panose="02040503050406030204" pitchFamily="18" charset="0"/>
                          </a:rPr>
                        </m:ctrlPr>
                      </m:dPr>
                      <m:e>
                        <m:r>
                          <a:rPr lang="en-US" sz="2100" i="1">
                            <a:latin typeface="Cambria Math"/>
                          </a:rPr>
                          <m:t>𝑎</m:t>
                        </m:r>
                        <m:r>
                          <a:rPr lang="en-US" sz="2100" i="1">
                            <a:latin typeface="Cambria Math"/>
                          </a:rPr>
                          <m:t>,</m:t>
                        </m:r>
                        <m:r>
                          <a:rPr lang="en-US" sz="2100" i="1">
                            <a:latin typeface="Cambria Math"/>
                          </a:rPr>
                          <m:t>𝑏</m:t>
                        </m:r>
                        <m:r>
                          <a:rPr lang="en-US" sz="2100" i="1">
                            <a:latin typeface="Cambria Math"/>
                          </a:rPr>
                          <m:t>,</m:t>
                        </m:r>
                        <m:r>
                          <a:rPr lang="en-US" sz="2100" i="1">
                            <a:latin typeface="Cambria Math"/>
                          </a:rPr>
                          <m:t>𝑐</m:t>
                        </m:r>
                        <m:r>
                          <a:rPr lang="en-US" sz="2100" i="1">
                            <a:latin typeface="Cambria Math"/>
                          </a:rPr>
                          <m:t>,</m:t>
                        </m:r>
                        <m:r>
                          <a:rPr lang="en-US" sz="2100" i="1">
                            <a:latin typeface="Cambria Math"/>
                          </a:rPr>
                          <m:t>𝑑</m:t>
                        </m:r>
                      </m:e>
                    </m:d>
                    <m:r>
                      <a:rPr lang="en-US" sz="2100" i="1">
                        <a:latin typeface="Cambria Math"/>
                      </a:rPr>
                      <m:t>:</m:t>
                    </m:r>
                    <m:r>
                      <a:rPr lang="en-US" sz="2100" i="1">
                        <a:latin typeface="Cambria Math"/>
                      </a:rPr>
                      <m:t>𝑅</m:t>
                    </m:r>
                    <m:d>
                      <m:dPr>
                        <m:ctrlPr>
                          <a:rPr lang="en-IN" sz="2100" i="1">
                            <a:latin typeface="Cambria Math" panose="02040503050406030204" pitchFamily="18" charset="0"/>
                          </a:rPr>
                        </m:ctrlPr>
                      </m:dPr>
                      <m:e>
                        <m:r>
                          <a:rPr lang="en-US" sz="2100" i="1">
                            <a:latin typeface="Cambria Math"/>
                          </a:rPr>
                          <m:t>𝑎</m:t>
                        </m:r>
                        <m:r>
                          <a:rPr lang="en-US" sz="2100" i="1">
                            <a:latin typeface="Cambria Math"/>
                          </a:rPr>
                          <m:t>,</m:t>
                        </m:r>
                        <m:r>
                          <a:rPr lang="en-US" sz="2100" i="1">
                            <a:latin typeface="Cambria Math"/>
                          </a:rPr>
                          <m:t>𝑏</m:t>
                        </m:r>
                      </m:e>
                    </m:d>
                    <m:r>
                      <a:rPr lang="en-US" sz="2100" i="1">
                        <a:latin typeface="Cambria Math"/>
                      </a:rPr>
                      <m:t>^</m:t>
                    </m:r>
                    <m:r>
                      <a:rPr lang="en-US" sz="2100" i="1">
                        <a:latin typeface="Cambria Math"/>
                      </a:rPr>
                      <m:t>𝑆</m:t>
                    </m:r>
                    <m:d>
                      <m:dPr>
                        <m:ctrlPr>
                          <a:rPr lang="en-IN" sz="2100" i="1">
                            <a:latin typeface="Cambria Math" panose="02040503050406030204" pitchFamily="18" charset="0"/>
                          </a:rPr>
                        </m:ctrlPr>
                      </m:dPr>
                      <m:e>
                        <m:r>
                          <a:rPr lang="en-US" sz="2100" i="1">
                            <a:latin typeface="Cambria Math"/>
                          </a:rPr>
                          <m:t>𝑏</m:t>
                        </m:r>
                        <m:r>
                          <a:rPr lang="en-US" sz="2100" i="1">
                            <a:latin typeface="Cambria Math"/>
                          </a:rPr>
                          <m:t>,</m:t>
                        </m:r>
                        <m:r>
                          <a:rPr lang="en-US" sz="2100" i="1">
                            <a:latin typeface="Cambria Math"/>
                          </a:rPr>
                          <m:t>𝑐</m:t>
                        </m:r>
                      </m:e>
                    </m:d>
                    <m:r>
                      <a:rPr lang="en-US" sz="2100" i="1">
                        <a:latin typeface="Cambria Math"/>
                      </a:rPr>
                      <m:t>^</m:t>
                    </m:r>
                    <m:r>
                      <a:rPr lang="en-US" sz="2100" i="1">
                        <a:latin typeface="Cambria Math"/>
                      </a:rPr>
                      <m:t>𝑇</m:t>
                    </m:r>
                    <m:r>
                      <a:rPr lang="en-US" sz="2100" i="1">
                        <a:latin typeface="Cambria Math"/>
                      </a:rPr>
                      <m:t>(</m:t>
                    </m:r>
                    <m:r>
                      <a:rPr lang="en-US" sz="2100" i="1">
                        <a:latin typeface="Cambria Math"/>
                      </a:rPr>
                      <m:t>𝑐</m:t>
                    </m:r>
                    <m:r>
                      <a:rPr lang="en-US" sz="2100" i="1">
                        <a:latin typeface="Cambria Math"/>
                      </a:rPr>
                      <m:t>,</m:t>
                    </m:r>
                    <m:r>
                      <a:rPr lang="en-US" sz="2100" i="1">
                        <a:latin typeface="Cambria Math"/>
                      </a:rPr>
                      <m:t>𝑑</m:t>
                    </m:r>
                    <m:r>
                      <a:rPr lang="en-US" sz="2100" i="1">
                        <a:latin typeface="Cambria Math"/>
                      </a:rPr>
                      <m:t>)}</m:t>
                    </m:r>
                  </m:oMath>
                </a14:m>
                <a:endParaRPr lang="en-IN" sz="2100" dirty="0"/>
              </a:p>
              <a:p>
                <a:pPr marL="68580" indent="0">
                  <a:buNone/>
                </a:pPr>
                <a14:m>
                  <m:oMathPara xmlns:m="http://schemas.openxmlformats.org/officeDocument/2006/math">
                    <m:oMathParaPr>
                      <m:jc m:val="centerGroup"/>
                    </m:oMathParaPr>
                    <m:oMath xmlns:m="http://schemas.openxmlformats.org/officeDocument/2006/math">
                      <m:r>
                        <a:rPr lang="en-US" sz="2000" i="1">
                          <a:latin typeface="Cambria Math"/>
                        </a:rPr>
                        <m:t>𝛾</m:t>
                      </m:r>
                      <m:d>
                        <m:dPr>
                          <m:ctrlPr>
                            <a:rPr lang="en-IN" sz="2000" i="1">
                              <a:latin typeface="Cambria Math" panose="02040503050406030204" pitchFamily="18" charset="0"/>
                            </a:rPr>
                          </m:ctrlPr>
                        </m:dPr>
                        <m:e>
                          <m:r>
                            <a:rPr lang="en-US" sz="2000" i="1">
                              <a:latin typeface="Cambria Math"/>
                            </a:rPr>
                            <m:t>𝑅</m:t>
                          </m:r>
                        </m:e>
                      </m:d>
                      <m:r>
                        <a:rPr lang="en-US" sz="2000" i="1">
                          <a:latin typeface="Cambria Math"/>
                        </a:rPr>
                        <m:t>={</m:t>
                      </m:r>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a:rPr lang="en-US" sz="2000" i="1">
                                  <a:latin typeface="Cambria Math"/>
                                </a:rPr>
                                <m:t>𝑎</m:t>
                              </m:r>
                            </m:e>
                            <m:sub>
                              <m:r>
                                <a:rPr lang="en-US" sz="2000" i="1">
                                  <a:latin typeface="Cambria Math"/>
                                </a:rPr>
                                <m:t>1 </m:t>
                              </m:r>
                            </m:sub>
                          </m:sSub>
                          <m:r>
                            <a:rPr lang="en-US" sz="2000" i="1">
                              <a:latin typeface="Cambria Math"/>
                            </a:rPr>
                            <m:t>, </m:t>
                          </m:r>
                          <m:sSub>
                            <m:sSubPr>
                              <m:ctrlPr>
                                <a:rPr lang="en-IN" sz="2000" i="1">
                                  <a:latin typeface="Cambria Math" panose="02040503050406030204" pitchFamily="18" charset="0"/>
                                </a:rPr>
                              </m:ctrlPr>
                            </m:sSubPr>
                            <m:e>
                              <m:r>
                                <a:rPr lang="en-US" sz="2000" i="1">
                                  <a:latin typeface="Cambria Math"/>
                                </a:rPr>
                                <m:t>𝑎</m:t>
                              </m:r>
                            </m:e>
                            <m:sub>
                              <m:r>
                                <a:rPr lang="en-US" sz="2000" i="1">
                                  <a:latin typeface="Cambria Math"/>
                                </a:rPr>
                                <m:t>2</m:t>
                              </m:r>
                            </m:sub>
                          </m:sSub>
                          <m:r>
                            <a:rPr lang="en-US" sz="2000" i="1">
                              <a:latin typeface="Cambria Math"/>
                            </a:rPr>
                            <m:t> , </m:t>
                          </m:r>
                          <m:sSub>
                            <m:sSubPr>
                              <m:ctrlPr>
                                <a:rPr lang="en-IN" sz="2000" i="1">
                                  <a:latin typeface="Cambria Math" panose="02040503050406030204" pitchFamily="18" charset="0"/>
                                </a:rPr>
                              </m:ctrlPr>
                            </m:sSubPr>
                            <m:e>
                              <m:r>
                                <a:rPr lang="en-US" sz="2000" i="1">
                                  <a:latin typeface="Cambria Math"/>
                                </a:rPr>
                                <m:t>𝑎</m:t>
                              </m:r>
                            </m:e>
                            <m:sub>
                              <m:r>
                                <a:rPr lang="en-US" sz="2000" i="1">
                                  <a:latin typeface="Cambria Math"/>
                                </a:rPr>
                                <m:t>3</m:t>
                              </m:r>
                            </m:sub>
                          </m:sSub>
                          <m:r>
                            <a:rPr lang="en-US" sz="2000" i="1">
                              <a:latin typeface="Cambria Math"/>
                            </a:rPr>
                            <m:t> , … , </m:t>
                          </m:r>
                          <m:sSub>
                            <m:sSubPr>
                              <m:ctrlPr>
                                <a:rPr lang="en-IN" sz="2000" i="1">
                                  <a:latin typeface="Cambria Math" panose="02040503050406030204" pitchFamily="18" charset="0"/>
                                </a:rPr>
                              </m:ctrlPr>
                            </m:sSubPr>
                            <m:e>
                              <m:r>
                                <a:rPr lang="en-US" sz="2000" i="1">
                                  <a:latin typeface="Cambria Math"/>
                                </a:rPr>
                                <m:t>𝑎</m:t>
                              </m:r>
                            </m:e>
                            <m:sub>
                              <m:r>
                                <a:rPr lang="en-US" sz="2000" i="1">
                                  <a:latin typeface="Cambria Math"/>
                                </a:rPr>
                                <m:t>𝑛</m:t>
                              </m:r>
                              <m:r>
                                <a:rPr lang="en-US" sz="2000" i="1">
                                  <a:latin typeface="Cambria Math"/>
                                </a:rPr>
                                <m:t>−1</m:t>
                              </m:r>
                            </m:sub>
                          </m:sSub>
                        </m:e>
                      </m:d>
                      <m:r>
                        <a:rPr lang="en-US" sz="2000" i="1">
                          <a:latin typeface="Cambria Math"/>
                        </a:rPr>
                        <m:t> :  </m:t>
                      </m:r>
                      <m:r>
                        <a:rPr lang="en-US" sz="2000" i="1">
                          <a:latin typeface="Cambria Math"/>
                        </a:rPr>
                        <m:t>𝑅</m:t>
                      </m:r>
                      <m:sSup>
                        <m:sSupPr>
                          <m:ctrlPr>
                            <a:rPr lang="en-IN" sz="2000" i="1">
                              <a:latin typeface="Cambria Math" panose="02040503050406030204" pitchFamily="18" charset="0"/>
                            </a:rPr>
                          </m:ctrlPr>
                        </m:sSupPr>
                        <m:e>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a:rPr lang="en-US" sz="2000" i="1">
                                      <a:latin typeface="Cambria Math"/>
                                    </a:rPr>
                                    <m:t>𝑎</m:t>
                                  </m:r>
                                </m:e>
                                <m:sub>
                                  <m:r>
                                    <a:rPr lang="en-US" sz="2000" i="1">
                                      <a:latin typeface="Cambria Math"/>
                                    </a:rPr>
                                    <m:t>1</m:t>
                                  </m:r>
                                </m:sub>
                              </m:sSub>
                              <m:r>
                                <a:rPr lang="en-US" sz="2000" i="1">
                                  <a:latin typeface="Cambria Math"/>
                                </a:rPr>
                                <m:t>, </m:t>
                              </m:r>
                              <m:sSub>
                                <m:sSubPr>
                                  <m:ctrlPr>
                                    <a:rPr lang="en-IN" sz="2000" i="1">
                                      <a:latin typeface="Cambria Math" panose="02040503050406030204" pitchFamily="18" charset="0"/>
                                    </a:rPr>
                                  </m:ctrlPr>
                                </m:sSubPr>
                                <m:e>
                                  <m:r>
                                    <a:rPr lang="en-US" sz="2000" i="1">
                                      <a:latin typeface="Cambria Math"/>
                                    </a:rPr>
                                    <m:t>𝑎</m:t>
                                  </m:r>
                                </m:e>
                                <m:sub>
                                  <m:r>
                                    <a:rPr lang="en-US" sz="2000" i="1">
                                      <a:latin typeface="Cambria Math"/>
                                    </a:rPr>
                                    <m:t>2</m:t>
                                  </m:r>
                                </m:sub>
                              </m:sSub>
                              <m:r>
                                <a:rPr lang="en-US" sz="2000" i="1">
                                  <a:latin typeface="Cambria Math"/>
                                </a:rPr>
                                <m:t> , … , </m:t>
                              </m:r>
                              <m:sSub>
                                <m:sSubPr>
                                  <m:ctrlPr>
                                    <a:rPr lang="en-IN" sz="2000" i="1">
                                      <a:latin typeface="Cambria Math" panose="02040503050406030204" pitchFamily="18" charset="0"/>
                                    </a:rPr>
                                  </m:ctrlPr>
                                </m:sSubPr>
                                <m:e>
                                  <m:r>
                                    <a:rPr lang="en-US" sz="2000" i="1">
                                      <a:latin typeface="Cambria Math"/>
                                    </a:rPr>
                                    <m:t>𝑎</m:t>
                                  </m:r>
                                </m:e>
                                <m:sub>
                                  <m:r>
                                    <a:rPr lang="en-US" sz="2000" i="1">
                                      <a:latin typeface="Cambria Math"/>
                                    </a:rPr>
                                    <m:t>𝑛</m:t>
                                  </m:r>
                                  <m:r>
                                    <a:rPr lang="en-US" sz="2000" i="1">
                                      <a:latin typeface="Cambria Math"/>
                                    </a:rPr>
                                    <m:t>−1</m:t>
                                  </m:r>
                                </m:sub>
                              </m:sSub>
                              <m:r>
                                <a:rPr lang="en-US" sz="2000" i="1">
                                  <a:latin typeface="Cambria Math"/>
                                </a:rPr>
                                <m:t> , </m:t>
                              </m:r>
                              <m:sSub>
                                <m:sSubPr>
                                  <m:ctrlPr>
                                    <a:rPr lang="en-IN" sz="2000" i="1">
                                      <a:latin typeface="Cambria Math" panose="02040503050406030204" pitchFamily="18" charset="0"/>
                                    </a:rPr>
                                  </m:ctrlPr>
                                </m:sSubPr>
                                <m:e>
                                  <m:r>
                                    <a:rPr lang="en-US" sz="2000" i="1">
                                      <a:latin typeface="Cambria Math"/>
                                    </a:rPr>
                                    <m:t>𝑎</m:t>
                                  </m:r>
                                </m:e>
                                <m:sub>
                                  <m:r>
                                    <a:rPr lang="en-US" sz="2000" i="1">
                                      <a:latin typeface="Cambria Math"/>
                                    </a:rPr>
                                    <m:t>𝑛</m:t>
                                  </m:r>
                                </m:sub>
                              </m:sSub>
                            </m:e>
                          </m:d>
                        </m:e>
                        <m:sup>
                          <m:sSup>
                            <m:sSupPr>
                              <m:ctrlPr>
                                <a:rPr lang="en-IN" sz="2000" i="1">
                                  <a:latin typeface="Cambria Math" panose="02040503050406030204" pitchFamily="18" charset="0"/>
                                </a:rPr>
                              </m:ctrlPr>
                            </m:sSupPr>
                            <m:e/>
                            <m:sup/>
                          </m:sSup>
                        </m:sup>
                      </m:sSup>
                      <m:sSub>
                        <m:sSubPr>
                          <m:ctrlPr>
                            <a:rPr lang="en-IN" sz="2000" i="1">
                              <a:latin typeface="Cambria Math" panose="02040503050406030204" pitchFamily="18" charset="0"/>
                            </a:rPr>
                          </m:ctrlPr>
                        </m:sSubPr>
                        <m:e>
                          <m:r>
                            <a:rPr lang="en-US" sz="2000" i="1">
                              <a:latin typeface="Cambria Math"/>
                            </a:rPr>
                            <m:t>𝑎</m:t>
                          </m:r>
                        </m:e>
                        <m:sub>
                          <m:r>
                            <a:rPr lang="en-US" sz="2000" i="1">
                              <a:latin typeface="Cambria Math"/>
                            </a:rPr>
                            <m:t>1</m:t>
                          </m:r>
                        </m:sub>
                      </m:sSub>
                      <m:r>
                        <a:rPr lang="en-US" sz="2000" i="1">
                          <a:latin typeface="Cambria Math"/>
                        </a:rPr>
                        <m:t>=</m:t>
                      </m:r>
                      <m:sSub>
                        <m:sSubPr>
                          <m:ctrlPr>
                            <a:rPr lang="en-IN" sz="2000" i="1">
                              <a:latin typeface="Cambria Math" panose="02040503050406030204" pitchFamily="18" charset="0"/>
                            </a:rPr>
                          </m:ctrlPr>
                        </m:sSubPr>
                        <m:e>
                          <m:r>
                            <a:rPr lang="en-US" sz="2000" i="1">
                              <a:latin typeface="Cambria Math"/>
                            </a:rPr>
                            <m:t>𝑎</m:t>
                          </m:r>
                        </m:e>
                        <m:sub>
                          <m:r>
                            <a:rPr lang="en-US" sz="2000" i="1">
                              <a:latin typeface="Cambria Math"/>
                            </a:rPr>
                            <m:t>𝑛</m:t>
                          </m:r>
                        </m:sub>
                      </m:sSub>
                      <m:r>
                        <a:rPr lang="en-US" sz="2000" i="1">
                          <a:latin typeface="Cambria Math"/>
                        </a:rPr>
                        <m:t>  </m:t>
                      </m:r>
                    </m:oMath>
                  </m:oMathPara>
                </a14:m>
                <a:endParaRPr lang="en-IN" sz="2000" dirty="0"/>
              </a:p>
              <a:p>
                <a:pPr marL="68580" indent="0">
                  <a:buNone/>
                </a:pPr>
                <a:endParaRPr lang="en-IN" sz="2100" dirty="0"/>
              </a:p>
              <a:p>
                <a:endParaRPr lang="en-IN"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5576" y="764704"/>
                <a:ext cx="7704856" cy="5400600"/>
              </a:xfrm>
              <a:blipFill rotWithShape="1">
                <a:blip r:embed="rId2"/>
                <a:stretch>
                  <a:fillRect t="-1129" r="-1345" b="-11061"/>
                </a:stretch>
              </a:blipFill>
            </p:spPr>
            <p:txBody>
              <a:bodyPr/>
              <a:lstStyle/>
              <a:p>
                <a:r>
                  <a:rPr lang="en-IN">
                    <a:noFill/>
                  </a:rPr>
                  <a:t> </a:t>
                </a:r>
              </a:p>
            </p:txBody>
          </p:sp>
        </mc:Fallback>
      </mc:AlternateContent>
      <p:pic>
        <p:nvPicPr>
          <p:cNvPr id="4" name="Picture 3"/>
          <p:cNvPicPr/>
          <p:nvPr/>
        </p:nvPicPr>
        <p:blipFill rotWithShape="1">
          <a:blip r:embed="rId3"/>
          <a:srcRect l="34936" t="39053" r="39263" b="34436"/>
          <a:stretch/>
        </p:blipFill>
        <p:spPr bwMode="auto">
          <a:xfrm>
            <a:off x="3074487" y="2636912"/>
            <a:ext cx="2880320" cy="16561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985650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571500"/>
            <a:ext cx="7024744" cy="1143000"/>
          </a:xfrm>
        </p:spPr>
        <p:txBody>
          <a:bodyPr>
            <a:normAutofit/>
          </a:bodyPr>
          <a:lstStyle/>
          <a:p>
            <a:r>
              <a:rPr lang="en-US" sz="3200" dirty="0">
                <a:solidFill>
                  <a:schemeClr val="bg1"/>
                </a:solidFill>
                <a:latin typeface="Bradley Hand ITC" pitchFamily="66" charset="0"/>
              </a:rPr>
              <a:t>TYPES OF JOINS </a:t>
            </a:r>
            <a:endParaRPr lang="en-IN" sz="3200" dirty="0">
              <a:solidFill>
                <a:schemeClr val="bg1"/>
              </a:solidFill>
              <a:latin typeface="Bradley Hand ITC" pitchFamily="66" charset="0"/>
            </a:endParaRPr>
          </a:p>
        </p:txBody>
      </p:sp>
      <p:pic>
        <p:nvPicPr>
          <p:cNvPr id="4" name="Content Placeholder 3"/>
          <p:cNvPicPr>
            <a:picLocks noGrp="1"/>
          </p:cNvPicPr>
          <p:nvPr>
            <p:ph idx="1"/>
          </p:nvPr>
        </p:nvPicPr>
        <p:blipFill rotWithShape="1">
          <a:blip r:embed="rId2"/>
          <a:srcRect l="21315" t="15394" r="27083" b="10490"/>
          <a:stretch/>
        </p:blipFill>
        <p:spPr bwMode="auto">
          <a:xfrm>
            <a:off x="1043608" y="836712"/>
            <a:ext cx="6912768" cy="55446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279326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571500"/>
            <a:ext cx="7024744" cy="1143000"/>
          </a:xfrm>
        </p:spPr>
        <p:txBody>
          <a:bodyPr/>
          <a:lstStyle/>
          <a:p>
            <a:r>
              <a:rPr lang="en-US" dirty="0">
                <a:solidFill>
                  <a:schemeClr val="bg1"/>
                </a:solidFill>
                <a:latin typeface="Bradley Hand ITC" pitchFamily="66" charset="0"/>
              </a:rPr>
              <a:t>COMPOSITION</a:t>
            </a:r>
            <a:endParaRPr lang="en-IN" dirty="0">
              <a:solidFill>
                <a:schemeClr val="bg1"/>
              </a:solidFill>
              <a:latin typeface="Bradley Hand ITC"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5576" y="836712"/>
                <a:ext cx="7776864" cy="5472608"/>
              </a:xfrm>
            </p:spPr>
            <p:txBody>
              <a:bodyPr>
                <a:normAutofit/>
              </a:bodyPr>
              <a:lstStyle/>
              <a:p>
                <a:pPr marL="68580" indent="0">
                  <a:buNone/>
                </a:pPr>
                <a:r>
                  <a:rPr lang="en-IN" sz="2000" dirty="0">
                    <a:latin typeface="+mj-lt"/>
                  </a:rPr>
                  <a:t>Consider two relations R and S. T is the composition of R with S if there exists a. join U of R with S such that T = </a:t>
                </a:r>
                <a14:m>
                  <m:oMath xmlns:m="http://schemas.openxmlformats.org/officeDocument/2006/math">
                    <m:r>
                      <a:rPr lang="en-IN" sz="2000" i="1">
                        <a:latin typeface="Cambria Math"/>
                      </a:rPr>
                      <m:t>𝜋</m:t>
                    </m:r>
                    <m:sSub>
                      <m:sSubPr>
                        <m:ctrlPr>
                          <a:rPr lang="en-IN" sz="2000" i="1" smtClean="0">
                            <a:latin typeface="Cambria Math" panose="02040503050406030204" pitchFamily="18" charset="0"/>
                          </a:rPr>
                        </m:ctrlPr>
                      </m:sSubPr>
                      <m:e/>
                      <m:sub>
                        <m:r>
                          <a:rPr lang="en-IN" sz="2000" i="1">
                            <a:latin typeface="Cambria Math"/>
                          </a:rPr>
                          <m:t>13</m:t>
                        </m:r>
                      </m:sub>
                    </m:sSub>
                  </m:oMath>
                </a14:m>
                <a:r>
                  <a:rPr lang="en-IN" sz="2000" dirty="0">
                    <a:latin typeface="+mj-lt"/>
                  </a:rPr>
                  <a:t> (U</a:t>
                </a:r>
                <a14:m>
                  <m:oMath xmlns:m="http://schemas.openxmlformats.org/officeDocument/2006/math">
                    <m:r>
                      <a:rPr lang="en-IN" sz="2000" i="1">
                        <a:latin typeface="Cambria Math"/>
                      </a:rPr>
                      <m:t>)</m:t>
                    </m:r>
                  </m:oMath>
                </a14:m>
                <a:r>
                  <a:rPr lang="en-IN" sz="2000" dirty="0">
                    <a:latin typeface="+mj-lt"/>
                  </a:rPr>
                  <a:t> . Thus, two relations are </a:t>
                </a:r>
                <a:r>
                  <a:rPr lang="en-IN" sz="2000" dirty="0" err="1">
                    <a:latin typeface="+mj-lt"/>
                  </a:rPr>
                  <a:t>composable</a:t>
                </a:r>
                <a:r>
                  <a:rPr lang="en-IN" sz="2000" dirty="0">
                    <a:latin typeface="+mj-lt"/>
                  </a:rPr>
                  <a:t> </a:t>
                </a:r>
                <a:r>
                  <a:rPr lang="en-IN" sz="2000" b="1" dirty="0">
                    <a:latin typeface="+mj-lt"/>
                  </a:rPr>
                  <a:t>if and only if they are joinable.</a:t>
                </a:r>
                <a:r>
                  <a:rPr lang="en-IN" sz="2000" dirty="0">
                    <a:latin typeface="+mj-lt"/>
                  </a:rPr>
                  <a:t> However, the existence of more than one join of R with S does not imply the existence of more than one composition of R with S.</a:t>
                </a:r>
              </a:p>
              <a:p>
                <a:endParaRPr lang="en-IN" sz="18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5576" y="836712"/>
                <a:ext cx="7776864" cy="5472608"/>
              </a:xfrm>
              <a:blipFill rotWithShape="1">
                <a:blip r:embed="rId2"/>
                <a:stretch>
                  <a:fillRect t="-557"/>
                </a:stretch>
              </a:blipFill>
            </p:spPr>
            <p:txBody>
              <a:bodyPr/>
              <a:lstStyle/>
              <a:p>
                <a:r>
                  <a:rPr lang="en-IN">
                    <a:noFill/>
                  </a:rPr>
                  <a:t> </a:t>
                </a:r>
              </a:p>
            </p:txBody>
          </p:sp>
        </mc:Fallback>
      </mc:AlternateContent>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155" t="19507" r="43170" b="45740"/>
          <a:stretch/>
        </p:blipFill>
        <p:spPr bwMode="auto">
          <a:xfrm>
            <a:off x="2411761" y="2852936"/>
            <a:ext cx="3960440"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351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908720"/>
            <a:ext cx="7272808" cy="4949137"/>
          </a:xfrm>
        </p:spPr>
        <p:txBody>
          <a:bodyPr>
            <a:normAutofit/>
          </a:bodyPr>
          <a:lstStyle/>
          <a:p>
            <a:pPr marL="0" indent="0" algn="just">
              <a:lnSpc>
                <a:spcPct val="150000"/>
              </a:lnSpc>
              <a:buNone/>
            </a:pPr>
            <a:r>
              <a:rPr lang="en-US" sz="2000" dirty="0">
                <a:latin typeface="Verdana" pitchFamily="34" charset="0"/>
                <a:ea typeface="Verdana" pitchFamily="34" charset="0"/>
              </a:rPr>
              <a:t>            </a:t>
            </a:r>
            <a:r>
              <a:rPr lang="en-US" sz="1800" dirty="0">
                <a:latin typeface="+mj-lt"/>
                <a:ea typeface="Verdana" pitchFamily="34" charset="0"/>
              </a:rPr>
              <a:t>This paper is concerned with the application of elementary relation theory. It is divided into 2 sections.</a:t>
            </a:r>
          </a:p>
          <a:p>
            <a:pPr marL="0" indent="0" algn="just">
              <a:lnSpc>
                <a:spcPct val="150000"/>
              </a:lnSpc>
              <a:buNone/>
            </a:pPr>
            <a:r>
              <a:rPr lang="en-US" sz="1800" dirty="0">
                <a:latin typeface="+mj-lt"/>
                <a:ea typeface="Verdana" pitchFamily="34" charset="0"/>
              </a:rPr>
              <a:t>          In section 1, a relational model of data is proposed as a basis for protecting users of formatted data systems from the potentially disruptive changes in data representation caused by growth in the data bank.</a:t>
            </a:r>
            <a:r>
              <a:rPr lang="en-IN" sz="1800" dirty="0">
                <a:latin typeface="+mj-lt"/>
                <a:ea typeface="Verdana" pitchFamily="34" charset="0"/>
              </a:rPr>
              <a:t>a normal form for time-varying collection of relationships is introduced.</a:t>
            </a:r>
          </a:p>
          <a:p>
            <a:pPr marL="0" indent="0" algn="just">
              <a:lnSpc>
                <a:spcPct val="150000"/>
              </a:lnSpc>
              <a:buNone/>
            </a:pPr>
            <a:r>
              <a:rPr lang="en-IN" sz="1800" dirty="0">
                <a:latin typeface="+mj-lt"/>
                <a:ea typeface="Verdana" pitchFamily="34" charset="0"/>
              </a:rPr>
              <a:t>       </a:t>
            </a:r>
            <a:r>
              <a:rPr lang="en-US" sz="1800" dirty="0">
                <a:latin typeface="+mj-lt"/>
                <a:ea typeface="Verdana" pitchFamily="34" charset="0"/>
              </a:rPr>
              <a:t>    In section 2,certain operations on relations are discussed and applied to the problems of redundancy and consistency in the user’s model.</a:t>
            </a:r>
          </a:p>
          <a:p>
            <a:pPr>
              <a:lnSpc>
                <a:spcPct val="150000"/>
              </a:lnSpc>
            </a:pPr>
            <a:endParaRPr lang="en-IN" dirty="0">
              <a:latin typeface="+mj-lt"/>
            </a:endParaRPr>
          </a:p>
        </p:txBody>
      </p:sp>
    </p:spTree>
    <p:extLst>
      <p:ext uri="{BB962C8B-B14F-4D97-AF65-F5344CB8AC3E}">
        <p14:creationId xmlns:p14="http://schemas.microsoft.com/office/powerpoint/2010/main" val="265339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571500"/>
            <a:ext cx="7024744" cy="1143000"/>
          </a:xfrm>
        </p:spPr>
        <p:txBody>
          <a:bodyPr/>
          <a:lstStyle/>
          <a:p>
            <a:r>
              <a:rPr lang="en-US" dirty="0">
                <a:solidFill>
                  <a:schemeClr val="bg1"/>
                </a:solidFill>
                <a:latin typeface="Bradley Hand ITC" pitchFamily="66" charset="0"/>
              </a:rPr>
              <a:t>CONTD….</a:t>
            </a:r>
            <a:endParaRPr lang="en-IN" dirty="0">
              <a:solidFill>
                <a:schemeClr val="bg1"/>
              </a:solidFill>
              <a:latin typeface="Bradley Hand ITC"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5576" y="836712"/>
                <a:ext cx="7704856" cy="4995917"/>
              </a:xfrm>
            </p:spPr>
            <p:txBody>
              <a:bodyPr/>
              <a:lstStyle/>
              <a:p>
                <a:pPr marL="68580" indent="0">
                  <a:buNone/>
                </a:pPr>
                <a:r>
                  <a:rPr lang="en-IN" dirty="0"/>
                  <a:t>Considering any two relations their composition is defined by ,</a:t>
                </a:r>
              </a:p>
              <a:p>
                <a:pPr marL="68580" indent="0" algn="ctr">
                  <a:buNone/>
                </a:pPr>
                <a:r>
                  <a:rPr lang="en-IN" b="1" dirty="0"/>
                  <a:t>R.S = </a:t>
                </a:r>
                <a14:m>
                  <m:oMath xmlns:m="http://schemas.openxmlformats.org/officeDocument/2006/math">
                    <m:r>
                      <a:rPr lang="en-IN" i="1">
                        <a:latin typeface="Cambria Math"/>
                      </a:rPr>
                      <m:t>𝜋</m:t>
                    </m:r>
                    <m:sSub>
                      <m:sSubPr>
                        <m:ctrlPr>
                          <a:rPr lang="en-IN" b="1" i="1">
                            <a:latin typeface="Cambria Math" panose="02040503050406030204" pitchFamily="18" charset="0"/>
                          </a:rPr>
                        </m:ctrlPr>
                      </m:sSubPr>
                      <m:e/>
                      <m:sub>
                        <m:r>
                          <a:rPr lang="en-IN" b="1" i="1">
                            <a:latin typeface="Cambria Math"/>
                          </a:rPr>
                          <m:t>𝟏𝟑</m:t>
                        </m:r>
                      </m:sub>
                    </m:sSub>
                    <m:r>
                      <a:rPr lang="en-IN" b="1" i="1">
                        <a:latin typeface="Cambria Math"/>
                      </a:rPr>
                      <m:t> (</m:t>
                    </m:r>
                  </m:oMath>
                </a14:m>
                <a:r>
                  <a:rPr lang="en-IN" b="1" dirty="0"/>
                  <a:t>R*S).  </a:t>
                </a:r>
                <a:endParaRPr lang="en-IN" dirty="0"/>
              </a:p>
              <a:p>
                <a:pPr marL="68580" indent="0">
                  <a:buNone/>
                </a:pPr>
                <a:r>
                  <a:rPr lang="en-IN" dirty="0"/>
                  <a:t>Taking the relations R and S from Figure 5, their natural composition is exhibited in Fig 10.</a:t>
                </a:r>
              </a:p>
              <a:p>
                <a:pPr marL="68580" indent="0">
                  <a:buNone/>
                </a:pPr>
                <a:r>
                  <a:rPr lang="en-IN"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5576" y="836712"/>
                <a:ext cx="7704856" cy="4995917"/>
              </a:xfrm>
              <a:blipFill rotWithShape="1">
                <a:blip r:embed="rId2"/>
                <a:stretch>
                  <a:fillRect l="-396" t="-976"/>
                </a:stretch>
              </a:blipFill>
            </p:spPr>
            <p:txBody>
              <a:bodyPr/>
              <a:lstStyle/>
              <a:p>
                <a:r>
                  <a:rPr lang="en-IN">
                    <a:noFill/>
                  </a:rPr>
                  <a:t> </a:t>
                </a:r>
              </a:p>
            </p:txBody>
          </p:sp>
        </mc:Fallback>
      </mc:AlternateContent>
      <p:pic>
        <p:nvPicPr>
          <p:cNvPr id="4" name="image5.png"/>
          <p:cNvPicPr/>
          <p:nvPr/>
        </p:nvPicPr>
        <p:blipFill>
          <a:blip r:embed="rId3"/>
          <a:srcRect/>
          <a:stretch>
            <a:fillRect/>
          </a:stretch>
        </p:blipFill>
        <p:spPr>
          <a:xfrm>
            <a:off x="2160586" y="3212976"/>
            <a:ext cx="4822825" cy="2324100"/>
          </a:xfrm>
          <a:prstGeom prst="rect">
            <a:avLst/>
          </a:prstGeom>
          <a:ln/>
        </p:spPr>
      </p:pic>
    </p:spTree>
    <p:extLst>
      <p:ext uri="{BB962C8B-B14F-4D97-AF65-F5344CB8AC3E}">
        <p14:creationId xmlns:p14="http://schemas.microsoft.com/office/powerpoint/2010/main" val="4272290380"/>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571500"/>
            <a:ext cx="7024744" cy="1143000"/>
          </a:xfrm>
        </p:spPr>
        <p:txBody>
          <a:bodyPr/>
          <a:lstStyle/>
          <a:p>
            <a:r>
              <a:rPr lang="en-US" dirty="0">
                <a:solidFill>
                  <a:schemeClr val="bg1"/>
                </a:solidFill>
                <a:latin typeface="Bradley Hand ITC" pitchFamily="66" charset="0"/>
              </a:rPr>
              <a:t>RESTRICTION</a:t>
            </a:r>
            <a:endParaRPr lang="en-IN" dirty="0">
              <a:solidFill>
                <a:schemeClr val="bg1"/>
              </a:solidFill>
              <a:latin typeface="Bradley Hand ITC"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9552" y="908720"/>
                <a:ext cx="7992888" cy="5328592"/>
              </a:xfrm>
            </p:spPr>
            <p:txBody>
              <a:bodyPr>
                <a:normAutofit/>
              </a:bodyPr>
              <a:lstStyle/>
              <a:p>
                <a:pPr marL="68580" indent="0">
                  <a:buNone/>
                </a:pPr>
                <a:r>
                  <a:rPr lang="en-IN" sz="2000" dirty="0"/>
                  <a:t>Let L, M be equal-length lists of indices such that L = </a:t>
                </a:r>
                <a14:m>
                  <m:oMath xmlns:m="http://schemas.openxmlformats.org/officeDocument/2006/math">
                    <m:sSub>
                      <m:sSubPr>
                        <m:ctrlPr>
                          <a:rPr lang="en-IN" sz="2000" i="1">
                            <a:latin typeface="Cambria Math" panose="02040503050406030204" pitchFamily="18" charset="0"/>
                          </a:rPr>
                        </m:ctrlPr>
                      </m:sSubPr>
                      <m:e>
                        <m:r>
                          <a:rPr lang="en-IN" sz="2000" b="0" i="1">
                            <a:latin typeface="Cambria Math"/>
                          </a:rPr>
                          <m:t>𝑖</m:t>
                        </m:r>
                      </m:e>
                      <m:sub>
                        <m:r>
                          <a:rPr lang="en-IN" sz="2000" b="0" i="1">
                            <a:latin typeface="Cambria Math"/>
                          </a:rPr>
                          <m:t>1</m:t>
                        </m:r>
                      </m:sub>
                    </m:sSub>
                  </m:oMath>
                </a14:m>
                <a:r>
                  <a:rPr lang="en-IN" sz="2000" dirty="0"/>
                  <a:t>+  </a:t>
                </a:r>
                <a14:m>
                  <m:oMath xmlns:m="http://schemas.openxmlformats.org/officeDocument/2006/math">
                    <m:sSub>
                      <m:sSubPr>
                        <m:ctrlPr>
                          <a:rPr lang="en-IN" sz="2000" i="1">
                            <a:latin typeface="Cambria Math" panose="02040503050406030204" pitchFamily="18" charset="0"/>
                          </a:rPr>
                        </m:ctrlPr>
                      </m:sSubPr>
                      <m:e>
                        <m:r>
                          <a:rPr lang="en-IN" sz="2000" b="0" i="1">
                            <a:latin typeface="Cambria Math"/>
                          </a:rPr>
                          <m:t>𝑖</m:t>
                        </m:r>
                      </m:e>
                      <m:sub>
                        <m:r>
                          <a:rPr lang="en-IN" sz="2000" b="0" i="1">
                            <a:latin typeface="Cambria Math"/>
                          </a:rPr>
                          <m:t>2</m:t>
                        </m:r>
                      </m:sub>
                    </m:sSub>
                  </m:oMath>
                </a14:m>
                <a:r>
                  <a:rPr lang="en-IN" sz="2000" dirty="0"/>
                  <a:t>+.........+ </a:t>
                </a:r>
                <a14:m>
                  <m:oMath xmlns:m="http://schemas.openxmlformats.org/officeDocument/2006/math">
                    <m:sSub>
                      <m:sSubPr>
                        <m:ctrlPr>
                          <a:rPr lang="en-IN" sz="2000" i="1">
                            <a:latin typeface="Cambria Math" panose="02040503050406030204" pitchFamily="18" charset="0"/>
                          </a:rPr>
                        </m:ctrlPr>
                      </m:sSubPr>
                      <m:e>
                        <m:r>
                          <a:rPr lang="en-IN" sz="2000" b="0" i="1">
                            <a:latin typeface="Cambria Math"/>
                          </a:rPr>
                          <m:t>𝑖</m:t>
                        </m:r>
                      </m:e>
                      <m:sub>
                        <m:r>
                          <a:rPr lang="en-IN" sz="2000" b="0" i="1">
                            <a:latin typeface="Cambria Math"/>
                          </a:rPr>
                          <m:t>𝑘</m:t>
                        </m:r>
                      </m:sub>
                    </m:sSub>
                  </m:oMath>
                </a14:m>
                <a:r>
                  <a:rPr lang="en-IN" sz="2000" dirty="0"/>
                  <a:t>,M =  </a:t>
                </a:r>
                <a14:m>
                  <m:oMath xmlns:m="http://schemas.openxmlformats.org/officeDocument/2006/math">
                    <m:sSub>
                      <m:sSubPr>
                        <m:ctrlPr>
                          <a:rPr lang="en-IN" sz="2000" i="1">
                            <a:latin typeface="Cambria Math" panose="02040503050406030204" pitchFamily="18" charset="0"/>
                          </a:rPr>
                        </m:ctrlPr>
                      </m:sSubPr>
                      <m:e>
                        <m:r>
                          <a:rPr lang="en-IN" sz="2000" b="0" i="1">
                            <a:latin typeface="Cambria Math"/>
                          </a:rPr>
                          <m:t>𝑗</m:t>
                        </m:r>
                      </m:e>
                      <m:sub>
                        <m:r>
                          <a:rPr lang="en-IN" sz="2000" b="0" i="1">
                            <a:latin typeface="Cambria Math"/>
                          </a:rPr>
                          <m:t>1</m:t>
                        </m:r>
                      </m:sub>
                    </m:sSub>
                    <m:r>
                      <a:rPr lang="en-IN" sz="2000" b="0" i="1">
                        <a:latin typeface="Cambria Math"/>
                      </a:rPr>
                      <m:t>+ </m:t>
                    </m:r>
                    <m:sSub>
                      <m:sSubPr>
                        <m:ctrlPr>
                          <a:rPr lang="en-IN" sz="2000" i="1">
                            <a:latin typeface="Cambria Math" panose="02040503050406030204" pitchFamily="18" charset="0"/>
                          </a:rPr>
                        </m:ctrlPr>
                      </m:sSubPr>
                      <m:e>
                        <m:r>
                          <a:rPr lang="en-IN" sz="2000" b="0" i="1">
                            <a:latin typeface="Cambria Math"/>
                          </a:rPr>
                          <m:t>𝑗</m:t>
                        </m:r>
                      </m:e>
                      <m:sub>
                        <m:r>
                          <a:rPr lang="en-IN" sz="2000" b="0" i="1">
                            <a:latin typeface="Cambria Math"/>
                          </a:rPr>
                          <m:t>2</m:t>
                        </m:r>
                      </m:sub>
                    </m:sSub>
                    <m:r>
                      <a:rPr lang="en-IN" sz="2000" b="0" i="1">
                        <a:latin typeface="Cambria Math"/>
                      </a:rPr>
                      <m:t>+.........+</m:t>
                    </m:r>
                    <m:sSub>
                      <m:sSubPr>
                        <m:ctrlPr>
                          <a:rPr lang="en-IN" sz="2000" i="1">
                            <a:latin typeface="Cambria Math" panose="02040503050406030204" pitchFamily="18" charset="0"/>
                          </a:rPr>
                        </m:ctrlPr>
                      </m:sSubPr>
                      <m:e>
                        <m:r>
                          <a:rPr lang="en-IN" sz="2000" b="0" i="1">
                            <a:latin typeface="Cambria Math"/>
                          </a:rPr>
                          <m:t>𝑗</m:t>
                        </m:r>
                      </m:e>
                      <m:sub>
                        <m:r>
                          <a:rPr lang="en-IN" sz="2000" b="0" i="1">
                            <a:latin typeface="Cambria Math"/>
                          </a:rPr>
                          <m:t>𝑘</m:t>
                        </m:r>
                      </m:sub>
                    </m:sSub>
                  </m:oMath>
                </a14:m>
                <a:r>
                  <a:rPr lang="en-IN" sz="2000" dirty="0"/>
                  <a:t>where k </a:t>
                </a:r>
                <a14:m>
                  <m:oMath xmlns:m="http://schemas.openxmlformats.org/officeDocument/2006/math">
                    <m:r>
                      <a:rPr lang="en-IN" sz="2000" b="0" i="1">
                        <a:latin typeface="Cambria Math"/>
                      </a:rPr>
                      <m:t>≤</m:t>
                    </m:r>
                  </m:oMath>
                </a14:m>
                <a:r>
                  <a:rPr lang="en-IN" sz="2000" dirty="0"/>
                  <a:t> degree of R and k</a:t>
                </a:r>
                <a14:m>
                  <m:oMath xmlns:m="http://schemas.openxmlformats.org/officeDocument/2006/math">
                    <m:r>
                      <a:rPr lang="en-IN" sz="2000" b="0" i="1">
                        <a:latin typeface="Cambria Math"/>
                      </a:rPr>
                      <m:t>≤</m:t>
                    </m:r>
                  </m:oMath>
                </a14:m>
                <a:r>
                  <a:rPr lang="en-IN" sz="2000" dirty="0"/>
                  <a:t>  degree of S.</a:t>
                </a:r>
              </a:p>
              <a:p>
                <a:pPr marL="68580" indent="0">
                  <a:buNone/>
                </a:pPr>
                <a:r>
                  <a:rPr lang="en-IN" sz="2000" dirty="0"/>
                  <a:t>Taking into account any two relations R and S, restriction of R by S is denoted by, </a:t>
                </a:r>
              </a:p>
              <a:p>
                <a:pPr marL="68580" indent="0" algn="ctr">
                  <a:buNone/>
                </a:pPr>
                <a:r>
                  <a:rPr lang="en-IN" sz="2000" dirty="0"/>
                  <a:t>  </a:t>
                </a:r>
                <a14:m>
                  <m:oMath xmlns:m="http://schemas.openxmlformats.org/officeDocument/2006/math">
                    <m:sSub>
                      <m:sSubPr>
                        <m:ctrlPr>
                          <a:rPr lang="en-IN" sz="2000" i="1">
                            <a:latin typeface="Cambria Math" panose="02040503050406030204" pitchFamily="18" charset="0"/>
                          </a:rPr>
                        </m:ctrlPr>
                      </m:sSubPr>
                      <m:e>
                        <m:r>
                          <a:rPr lang="en-IN" sz="2000" b="0" i="1">
                            <a:latin typeface="Cambria Math"/>
                          </a:rPr>
                          <m:t>𝑅</m:t>
                        </m:r>
                      </m:e>
                      <m:sub>
                        <m:r>
                          <a:rPr lang="en-IN" sz="2000" b="0" i="1">
                            <a:latin typeface="Cambria Math"/>
                          </a:rPr>
                          <m:t>𝐿</m:t>
                        </m:r>
                      </m:sub>
                    </m:sSub>
                  </m:oMath>
                </a14:m>
                <a:r>
                  <a:rPr lang="en-IN" sz="2000" dirty="0"/>
                  <a:t>|</a:t>
                </a:r>
                <a14:m>
                  <m:oMath xmlns:m="http://schemas.openxmlformats.org/officeDocument/2006/math">
                    <m:sSub>
                      <m:sSubPr>
                        <m:ctrlPr>
                          <a:rPr lang="en-IN" sz="2000" i="1">
                            <a:latin typeface="Cambria Math" panose="02040503050406030204" pitchFamily="18" charset="0"/>
                          </a:rPr>
                        </m:ctrlPr>
                      </m:sSubPr>
                      <m:e/>
                      <m:sub>
                        <m:r>
                          <a:rPr lang="en-IN" sz="2000" b="0" i="1">
                            <a:latin typeface="Cambria Math"/>
                          </a:rPr>
                          <m:t>𝑀</m:t>
                        </m:r>
                      </m:sub>
                    </m:sSub>
                    <m:r>
                      <a:rPr lang="en-IN" sz="2000" b="0" i="1">
                        <a:latin typeface="Cambria Math"/>
                      </a:rPr>
                      <m:t>𝑆</m:t>
                    </m:r>
                  </m:oMath>
                </a14:m>
                <a:endParaRPr lang="en-IN" sz="2000" dirty="0"/>
              </a:p>
              <a:p>
                <a:endParaRPr lang="en-US" dirty="0"/>
              </a:p>
              <a:p>
                <a:endParaRPr lang="en-US" dirty="0"/>
              </a:p>
              <a:p>
                <a:pPr marL="68580" indent="0">
                  <a:buNone/>
                </a:pPr>
                <a:endParaRPr lang="en-US" dirty="0"/>
              </a:p>
              <a:p>
                <a:pPr marL="68580" indent="0">
                  <a:buNone/>
                </a:pPr>
                <a:r>
                  <a:rPr lang="en-IN" sz="2000" dirty="0"/>
                  <a:t>Here ( s p j ) are domains of R whereas ( p j ) are domains of S. </a:t>
                </a:r>
              </a:p>
              <a:p>
                <a:pPr marL="68580" indent="0">
                  <a:buNone/>
                </a:pPr>
                <a:r>
                  <a:rPr lang="en-IN" sz="2000" dirty="0"/>
                  <a:t>For the above relations the </a:t>
                </a:r>
                <a14:m>
                  <m:oMath xmlns:m="http://schemas.openxmlformats.org/officeDocument/2006/math">
                    <m:r>
                      <a:rPr lang="en-IN" sz="2000" i="1">
                        <a:latin typeface="Cambria Math"/>
                      </a:rPr>
                      <m:t>𝑅</m:t>
                    </m:r>
                    <m:r>
                      <a:rPr lang="en-IN" sz="2000" i="1">
                        <a:latin typeface="Cambria Math"/>
                      </a:rPr>
                      <m:t>′</m:t>
                    </m:r>
                  </m:oMath>
                </a14:m>
                <a:r>
                  <a:rPr lang="en-IN" sz="2000" dirty="0"/>
                  <a:t> is the subset of R, where the values of p and j from S correlates to the values of p and j from R.</a:t>
                </a:r>
              </a:p>
              <a:p>
                <a:pPr marL="68580" indent="0">
                  <a:buNone/>
                </a:pPr>
                <a:endParaRPr lang="en-IN"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9552" y="908720"/>
                <a:ext cx="7992888" cy="5328592"/>
              </a:xfrm>
              <a:blipFill rotWithShape="1">
                <a:blip r:embed="rId2"/>
                <a:stretch>
                  <a:fillRect l="-381" t="-572" r="-992"/>
                </a:stretch>
              </a:blipFill>
            </p:spPr>
            <p:txBody>
              <a:bodyPr/>
              <a:lstStyle/>
              <a:p>
                <a:r>
                  <a:rPr lang="en-IN">
                    <a:noFill/>
                  </a:rPr>
                  <a:t> </a:t>
                </a:r>
              </a:p>
            </p:txBody>
          </p:sp>
        </mc:Fallback>
      </mc:AlternateContent>
      <p:pic>
        <p:nvPicPr>
          <p:cNvPr id="4" name="image1.png"/>
          <p:cNvPicPr/>
          <p:nvPr/>
        </p:nvPicPr>
        <p:blipFill rotWithShape="1">
          <a:blip r:embed="rId3"/>
          <a:srcRect t="5315"/>
          <a:stretch/>
        </p:blipFill>
        <p:spPr>
          <a:xfrm>
            <a:off x="2843808" y="2996952"/>
            <a:ext cx="3743325" cy="1343793"/>
          </a:xfrm>
          <a:prstGeom prst="rect">
            <a:avLst/>
          </a:prstGeom>
          <a:ln/>
        </p:spPr>
      </p:pic>
    </p:spTree>
    <p:extLst>
      <p:ext uri="{BB962C8B-B14F-4D97-AF65-F5344CB8AC3E}">
        <p14:creationId xmlns:p14="http://schemas.microsoft.com/office/powerpoint/2010/main" val="8938914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531440"/>
            <a:ext cx="7024744" cy="1143000"/>
          </a:xfrm>
        </p:spPr>
        <p:txBody>
          <a:bodyPr/>
          <a:lstStyle/>
          <a:p>
            <a:r>
              <a:rPr lang="en-US" dirty="0">
                <a:solidFill>
                  <a:schemeClr val="bg1"/>
                </a:solidFill>
                <a:latin typeface="Bradley Hand ITC" pitchFamily="66" charset="0"/>
              </a:rPr>
              <a:t>REDUNDANCY</a:t>
            </a:r>
            <a:endParaRPr lang="en-IN" dirty="0">
              <a:solidFill>
                <a:schemeClr val="bg1"/>
              </a:solidFill>
              <a:latin typeface="Bradley Hand ITC" pitchFamily="66"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1102" y="764704"/>
                <a:ext cx="7992888" cy="5400600"/>
              </a:xfrm>
            </p:spPr>
            <p:txBody>
              <a:bodyPr>
                <a:normAutofit/>
              </a:bodyPr>
              <a:lstStyle/>
              <a:p>
                <a:pPr marL="68580" indent="0">
                  <a:lnSpc>
                    <a:spcPct val="150000"/>
                  </a:lnSpc>
                  <a:buNone/>
                </a:pPr>
                <a:r>
                  <a:rPr lang="en-IN" dirty="0"/>
                  <a:t>         </a:t>
                </a:r>
                <a:r>
                  <a:rPr lang="en-IN" sz="2000" dirty="0"/>
                  <a:t>In order to talk about redundancy, we first have to talk about the notion of derivability. So suppose </a:t>
                </a:r>
                <a14:m>
                  <m:oMath xmlns:m="http://schemas.openxmlformats.org/officeDocument/2006/math">
                    <m:r>
                      <a:rPr lang="en-IN" sz="2000" i="1">
                        <a:latin typeface="Cambria Math"/>
                      </a:rPr>
                      <m:t> </m:t>
                    </m:r>
                    <m:r>
                      <a:rPr lang="en-IN" sz="2000" i="1">
                        <a:latin typeface="Cambria Math"/>
                      </a:rPr>
                      <m:t>𝜃</m:t>
                    </m:r>
                  </m:oMath>
                </a14:m>
                <a:r>
                  <a:rPr lang="en-IN" sz="2000" dirty="0"/>
                  <a:t> is a collection of operations of relation, we can say that a relation R is </a:t>
                </a:r>
                <a14:m>
                  <m:oMath xmlns:m="http://schemas.openxmlformats.org/officeDocument/2006/math">
                    <m:r>
                      <a:rPr lang="en-IN" sz="2000" i="1">
                        <a:latin typeface="Cambria Math"/>
                      </a:rPr>
                      <m:t>𝜃</m:t>
                    </m:r>
                  </m:oMath>
                </a14:m>
                <a:r>
                  <a:rPr lang="en-IN" sz="2000" dirty="0"/>
                  <a:t> derivable from a set S of relations if there is a sequence of operations from </a:t>
                </a:r>
                <a14:m>
                  <m:oMath xmlns:m="http://schemas.openxmlformats.org/officeDocument/2006/math">
                    <m:r>
                      <a:rPr lang="en-IN" sz="2000" i="1">
                        <a:latin typeface="Cambria Math"/>
                      </a:rPr>
                      <m:t>𝜃</m:t>
                    </m:r>
                  </m:oMath>
                </a14:m>
                <a:r>
                  <a:rPr lang="en-IN" sz="2000" dirty="0"/>
                  <a:t> which can yield R from members of S. So if you can take S and apply operations from </a:t>
                </a:r>
                <a14:m>
                  <m:oMath xmlns:m="http://schemas.openxmlformats.org/officeDocument/2006/math">
                    <m:r>
                      <a:rPr lang="en-IN" sz="2000" i="1">
                        <a:latin typeface="Cambria Math"/>
                      </a:rPr>
                      <m:t>𝜃</m:t>
                    </m:r>
                  </m:oMath>
                </a14:m>
                <a:r>
                  <a:rPr lang="en-IN" sz="2000" dirty="0"/>
                  <a:t> and arrive at R, R is a </a:t>
                </a:r>
                <a14:m>
                  <m:oMath xmlns:m="http://schemas.openxmlformats.org/officeDocument/2006/math">
                    <m:r>
                      <a:rPr lang="en-IN" sz="2000" i="1">
                        <a:latin typeface="Cambria Math"/>
                      </a:rPr>
                      <m:t>𝜃</m:t>
                    </m:r>
                  </m:oMath>
                </a14:m>
                <a:r>
                  <a:rPr lang="en-IN" sz="2000" dirty="0"/>
                  <a:t> derivable from S.</a:t>
                </a:r>
              </a:p>
              <a:p>
                <a:pPr marL="68580" indent="0">
                  <a:lnSpc>
                    <a:spcPct val="150000"/>
                  </a:lnSpc>
                  <a:buNone/>
                </a:pPr>
                <a:r>
                  <a:rPr lang="en-IN" sz="2000" b="1" dirty="0"/>
                  <a:t>STRONG REDUNDANCY :</a:t>
                </a:r>
              </a:p>
              <a:p>
                <a:pPr marL="68580" indent="0">
                  <a:lnSpc>
                    <a:spcPct val="150000"/>
                  </a:lnSpc>
                  <a:buNone/>
                </a:pPr>
                <a:r>
                  <a:rPr lang="en-IN" sz="2000" dirty="0"/>
                  <a:t>             A set of relations has strong redundancy if it has one relation that has a projection which is derived from other projections of other relations in the set. </a:t>
                </a:r>
              </a:p>
              <a:p>
                <a:pPr marL="68580" indent="0">
                  <a:lnSpc>
                    <a:spcPct val="150000"/>
                  </a:lnSpc>
                  <a:buNone/>
                </a:pPr>
                <a:endParaRPr lang="en-IN" sz="2000" dirty="0"/>
              </a:p>
              <a:p>
                <a:pPr marL="68580" indent="0">
                  <a:lnSpc>
                    <a:spcPct val="150000"/>
                  </a:lnSpc>
                  <a:buNone/>
                </a:pPr>
                <a:endParaRPr lang="en-IN" sz="2000" dirty="0"/>
              </a:p>
              <a:p>
                <a:pPr marL="6858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1102" y="764704"/>
                <a:ext cx="7992888" cy="5400600"/>
              </a:xfrm>
              <a:blipFill rotWithShape="1">
                <a:blip r:embed="rId2"/>
                <a:stretch>
                  <a:fillRect l="-381" r="-686" b="-28668"/>
                </a:stretch>
              </a:blipFill>
            </p:spPr>
            <p:txBody>
              <a:bodyPr/>
              <a:lstStyle/>
              <a:p>
                <a:r>
                  <a:rPr lang="en-IN">
                    <a:noFill/>
                  </a:rPr>
                  <a:t> </a:t>
                </a:r>
              </a:p>
            </p:txBody>
          </p:sp>
        </mc:Fallback>
      </mc:AlternateContent>
      <p:pic>
        <p:nvPicPr>
          <p:cNvPr id="4" name="image4.png"/>
          <p:cNvPicPr/>
          <p:nvPr/>
        </p:nvPicPr>
        <p:blipFill>
          <a:blip r:embed="rId3"/>
          <a:srcRect/>
          <a:stretch>
            <a:fillRect/>
          </a:stretch>
        </p:blipFill>
        <p:spPr>
          <a:xfrm>
            <a:off x="2555776" y="6018770"/>
            <a:ext cx="3819525" cy="295275"/>
          </a:xfrm>
          <a:prstGeom prst="rect">
            <a:avLst/>
          </a:prstGeom>
          <a:ln/>
        </p:spPr>
      </p:pic>
    </p:spTree>
    <p:extLst>
      <p:ext uri="{BB962C8B-B14F-4D97-AF65-F5344CB8AC3E}">
        <p14:creationId xmlns:p14="http://schemas.microsoft.com/office/powerpoint/2010/main" val="9266135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459432"/>
            <a:ext cx="7024744" cy="1143000"/>
          </a:xfrm>
        </p:spPr>
        <p:txBody>
          <a:bodyPr/>
          <a:lstStyle/>
          <a:p>
            <a:r>
              <a:rPr lang="en-US" dirty="0">
                <a:solidFill>
                  <a:schemeClr val="bg1"/>
                </a:solidFill>
                <a:latin typeface="Bradley Hand ITC" pitchFamily="66" charset="0"/>
              </a:rPr>
              <a:t>CONTD….</a:t>
            </a:r>
            <a:endParaRPr lang="en-IN" dirty="0">
              <a:solidFill>
                <a:schemeClr val="bg1"/>
              </a:solidFill>
              <a:latin typeface="Bradley Hand ITC" pitchFamily="66" charset="0"/>
            </a:endParaRPr>
          </a:p>
        </p:txBody>
      </p:sp>
      <p:sp>
        <p:nvSpPr>
          <p:cNvPr id="3" name="Content Placeholder 2"/>
          <p:cNvSpPr>
            <a:spLocks noGrp="1"/>
          </p:cNvSpPr>
          <p:nvPr>
            <p:ph idx="1"/>
          </p:nvPr>
        </p:nvSpPr>
        <p:spPr>
          <a:xfrm>
            <a:off x="755576" y="908720"/>
            <a:ext cx="7704856" cy="5328592"/>
          </a:xfrm>
        </p:spPr>
        <p:txBody>
          <a:bodyPr>
            <a:normAutofit/>
          </a:bodyPr>
          <a:lstStyle/>
          <a:p>
            <a:pPr marL="68580" indent="0">
              <a:buNone/>
            </a:pPr>
            <a:r>
              <a:rPr lang="en-IN" sz="1600" b="1" dirty="0">
                <a:latin typeface="+mj-lt"/>
              </a:rPr>
              <a:t>EXAMPLE: </a:t>
            </a:r>
            <a:r>
              <a:rPr lang="en-IN" sz="1600" dirty="0">
                <a:latin typeface="+mj-lt"/>
              </a:rPr>
              <a:t>If we have a relation employee which has columns for serial number, name, manager number and manager name. </a:t>
            </a:r>
          </a:p>
          <a:p>
            <a:pPr marL="68580" indent="0">
              <a:buNone/>
            </a:pPr>
            <a:r>
              <a:rPr lang="en-IN" sz="1600" dirty="0">
                <a:latin typeface="+mj-lt"/>
              </a:rPr>
              <a:t>The column for manager name is redundant because it is a subset of name and given manager number as the key we can look up for it in our employee relation itself to arrive at a name of the manager.</a:t>
            </a:r>
          </a:p>
          <a:p>
            <a:pPr marL="68580" indent="0">
              <a:buNone/>
            </a:pPr>
            <a:endParaRPr lang="en-US" sz="1600" dirty="0">
              <a:latin typeface="+mj-lt"/>
            </a:endParaRPr>
          </a:p>
          <a:p>
            <a:pPr marL="68580" indent="0">
              <a:buNone/>
            </a:pPr>
            <a:endParaRPr lang="en-US" sz="1600" dirty="0">
              <a:latin typeface="+mj-lt"/>
            </a:endParaRPr>
          </a:p>
          <a:p>
            <a:pPr marL="68580" indent="0">
              <a:buNone/>
            </a:pPr>
            <a:endParaRPr lang="en-US" sz="1600" dirty="0">
              <a:latin typeface="+mj-lt"/>
            </a:endParaRPr>
          </a:p>
          <a:p>
            <a:pPr marL="68580" indent="0">
              <a:buNone/>
            </a:pPr>
            <a:endParaRPr lang="en-IN" sz="1600" dirty="0">
              <a:latin typeface="+mj-lt"/>
            </a:endParaRPr>
          </a:p>
          <a:p>
            <a:pPr marL="68580" indent="0">
              <a:buNone/>
            </a:pPr>
            <a:r>
              <a:rPr lang="en-IN" sz="1600" dirty="0">
                <a:latin typeface="+mj-lt"/>
              </a:rPr>
              <a:t>We mostly have strong redundancy in the relation for user convenience and also because old programs can refer obsolete relationships in the </a:t>
            </a:r>
            <a:r>
              <a:rPr lang="en-IN" sz="1600" dirty="0" err="1">
                <a:latin typeface="+mj-lt"/>
              </a:rPr>
              <a:t>nameset</a:t>
            </a:r>
            <a:r>
              <a:rPr lang="en-IN" sz="1600" dirty="0">
                <a:latin typeface="+mj-lt"/>
              </a:rPr>
              <a:t>.</a:t>
            </a:r>
            <a:endParaRPr lang="en-IN" sz="1600" b="1" dirty="0">
              <a:latin typeface="+mj-lt"/>
            </a:endParaRPr>
          </a:p>
          <a:p>
            <a:pPr marL="68580" indent="0">
              <a:buNone/>
            </a:pPr>
            <a:r>
              <a:rPr lang="en-IN" sz="1600" b="1" dirty="0">
                <a:latin typeface="+mj-lt"/>
              </a:rPr>
              <a:t>WEAK REDUNDANCY :</a:t>
            </a:r>
          </a:p>
          <a:p>
            <a:pPr marL="68580" indent="0">
              <a:buNone/>
            </a:pPr>
            <a:r>
              <a:rPr lang="en-IN" sz="1600" dirty="0">
                <a:latin typeface="+mj-lt"/>
              </a:rPr>
              <a:t>             A notion of weak redundancy which is when a set of relations contains a relation that is not derived from other members but arrived from some join of projection from relations in this collection.</a:t>
            </a:r>
          </a:p>
          <a:p>
            <a:pPr marL="68580" indent="0">
              <a:buNone/>
            </a:pPr>
            <a:r>
              <a:rPr lang="en-IN" sz="1600" dirty="0">
                <a:latin typeface="+mj-lt"/>
              </a:rPr>
              <a:t>In other words, if you have a table that is derived above by a join operation from other tables in that set of relation, that table is weakly redundant.</a:t>
            </a:r>
          </a:p>
          <a:p>
            <a:endParaRPr lang="en-IN" sz="1800" dirty="0"/>
          </a:p>
        </p:txBody>
      </p:sp>
      <p:pic>
        <p:nvPicPr>
          <p:cNvPr id="4" name="image3.png"/>
          <p:cNvPicPr/>
          <p:nvPr/>
        </p:nvPicPr>
        <p:blipFill>
          <a:blip r:embed="rId2"/>
          <a:srcRect/>
          <a:stretch>
            <a:fillRect/>
          </a:stretch>
        </p:blipFill>
        <p:spPr>
          <a:xfrm>
            <a:off x="3173746" y="2276872"/>
            <a:ext cx="2838450" cy="1009650"/>
          </a:xfrm>
          <a:prstGeom prst="rect">
            <a:avLst/>
          </a:prstGeom>
          <a:ln/>
        </p:spPr>
      </p:pic>
    </p:spTree>
    <p:extLst>
      <p:ext uri="{BB962C8B-B14F-4D97-AF65-F5344CB8AC3E}">
        <p14:creationId xmlns:p14="http://schemas.microsoft.com/office/powerpoint/2010/main" val="1735997337"/>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459432"/>
            <a:ext cx="7024744" cy="1143000"/>
          </a:xfrm>
        </p:spPr>
        <p:txBody>
          <a:bodyPr>
            <a:normAutofit/>
          </a:bodyPr>
          <a:lstStyle/>
          <a:p>
            <a:r>
              <a:rPr lang="en-US" sz="3900" dirty="0">
                <a:solidFill>
                  <a:schemeClr val="bg1"/>
                </a:solidFill>
                <a:latin typeface="Bradley Hand ITC" pitchFamily="66" charset="0"/>
              </a:rPr>
              <a:t>CONSISTENCY</a:t>
            </a:r>
            <a:endParaRPr lang="en-IN" sz="3900" dirty="0">
              <a:solidFill>
                <a:schemeClr val="bg1"/>
              </a:solidFill>
              <a:latin typeface="Bradley Hand ITC" pitchFamily="66"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3568" y="908720"/>
                <a:ext cx="7776864" cy="5328592"/>
              </a:xfrm>
            </p:spPr>
            <p:txBody>
              <a:bodyPr>
                <a:normAutofit fontScale="85000" lnSpcReduction="20000"/>
              </a:bodyPr>
              <a:lstStyle/>
              <a:p>
                <a:pPr marL="68580" indent="0">
                  <a:buNone/>
                </a:pPr>
                <a:r>
                  <a:rPr lang="en-IN" dirty="0"/>
                  <a:t>If C is a set of time varying relations and Z is a set of constrained statements, we can take an instantaneous snapshot in time V from the relation C and see if V satisfies the constraint in C and if it does then we call it as consistency.</a:t>
                </a:r>
              </a:p>
              <a:p>
                <a:pPr marL="68580" indent="0">
                  <a:buNone/>
                </a:pPr>
                <a:endParaRPr lang="en-IN" dirty="0"/>
              </a:p>
              <a:p>
                <a:pPr marL="68580" indent="0">
                  <a:buNone/>
                </a:pPr>
                <a:r>
                  <a:rPr lang="en-IN" b="1" dirty="0"/>
                  <a:t>EXAMPLE: </a:t>
                </a:r>
                <a:r>
                  <a:rPr lang="en-IN" dirty="0"/>
                  <a:t>Given stored relations R, S, T together with the constraint statement “</a:t>
                </a:r>
                <a14:m>
                  <m:oMath xmlns:m="http://schemas.openxmlformats.org/officeDocument/2006/math">
                    <m:r>
                      <a:rPr lang="en-IN" i="1">
                        <a:latin typeface="Cambria Math"/>
                      </a:rPr>
                      <m:t>𝜋</m:t>
                    </m:r>
                    <m:sSub>
                      <m:sSubPr>
                        <m:ctrlPr>
                          <a:rPr lang="en-IN" i="1">
                            <a:latin typeface="Cambria Math" panose="02040503050406030204" pitchFamily="18" charset="0"/>
                          </a:rPr>
                        </m:ctrlPr>
                      </m:sSubPr>
                      <m:e/>
                      <m:sub>
                        <m:r>
                          <a:rPr lang="en-IN" i="1">
                            <a:latin typeface="Cambria Math"/>
                          </a:rPr>
                          <m:t>12</m:t>
                        </m:r>
                      </m:sub>
                    </m:sSub>
                  </m:oMath>
                </a14:m>
                <a:r>
                  <a:rPr lang="en-IN" dirty="0"/>
                  <a:t>(T) is a composition of </a:t>
                </a:r>
                <a14:m>
                  <m:oMath xmlns:m="http://schemas.openxmlformats.org/officeDocument/2006/math">
                    <m:r>
                      <a:rPr lang="en-IN" i="1">
                        <a:latin typeface="Cambria Math"/>
                      </a:rPr>
                      <m:t>𝜋</m:t>
                    </m:r>
                    <m:sSub>
                      <m:sSubPr>
                        <m:ctrlPr>
                          <a:rPr lang="en-IN" i="1">
                            <a:latin typeface="Cambria Math" panose="02040503050406030204" pitchFamily="18" charset="0"/>
                          </a:rPr>
                        </m:ctrlPr>
                      </m:sSubPr>
                      <m:e/>
                      <m:sub>
                        <m:r>
                          <a:rPr lang="en-IN" i="1">
                            <a:latin typeface="Cambria Math"/>
                          </a:rPr>
                          <m:t>12</m:t>
                        </m:r>
                      </m:sub>
                    </m:sSub>
                  </m:oMath>
                </a14:m>
                <a:r>
                  <a:rPr lang="en-IN" dirty="0"/>
                  <a:t>(R) with </a:t>
                </a:r>
                <a14:m>
                  <m:oMath xmlns:m="http://schemas.openxmlformats.org/officeDocument/2006/math">
                    <m:r>
                      <a:rPr lang="en-IN" i="1">
                        <a:latin typeface="Cambria Math"/>
                      </a:rPr>
                      <m:t>𝜋</m:t>
                    </m:r>
                    <m:sSub>
                      <m:sSubPr>
                        <m:ctrlPr>
                          <a:rPr lang="en-IN" i="1">
                            <a:latin typeface="Cambria Math" panose="02040503050406030204" pitchFamily="18" charset="0"/>
                          </a:rPr>
                        </m:ctrlPr>
                      </m:sSubPr>
                      <m:e/>
                      <m:sub>
                        <m:r>
                          <a:rPr lang="en-IN" i="1">
                            <a:latin typeface="Cambria Math"/>
                          </a:rPr>
                          <m:t>12</m:t>
                        </m:r>
                      </m:sub>
                    </m:sSub>
                  </m:oMath>
                </a14:m>
                <a:r>
                  <a:rPr lang="en-IN" dirty="0"/>
                  <a:t>(S)“, we may check from time to time that the values stored for R, S, T satisfy this constraint. </a:t>
                </a:r>
              </a:p>
              <a:p>
                <a:pPr marL="68580" indent="0">
                  <a:buNone/>
                </a:pPr>
                <a:r>
                  <a:rPr lang="en-IN" dirty="0"/>
                  <a:t>An algorithm for making this check would examine the first two columns of each of R, S, T (in whatever way they are represented in the system) and determine whether:</a:t>
                </a:r>
              </a:p>
              <a:p>
                <a:pPr marL="68580" indent="0">
                  <a:buNone/>
                </a:pPr>
                <a:r>
                  <a:rPr lang="en-IN" dirty="0"/>
                  <a:t>(1) </a:t>
                </a:r>
                <a14:m>
                  <m:oMath xmlns:m="http://schemas.openxmlformats.org/officeDocument/2006/math">
                    <m:r>
                      <a:rPr lang="en-IN" b="0" i="1">
                        <a:latin typeface="Cambria Math"/>
                      </a:rPr>
                      <m:t>𝜋</m:t>
                    </m:r>
                    <m:sSub>
                      <m:sSubPr>
                        <m:ctrlPr>
                          <a:rPr lang="en-IN" i="1">
                            <a:latin typeface="Cambria Math" panose="02040503050406030204" pitchFamily="18" charset="0"/>
                          </a:rPr>
                        </m:ctrlPr>
                      </m:sSubPr>
                      <m:e/>
                      <m:sub>
                        <m:r>
                          <a:rPr lang="en-IN" b="0" i="1">
                            <a:latin typeface="Cambria Math"/>
                          </a:rPr>
                          <m:t>1</m:t>
                        </m:r>
                      </m:sub>
                    </m:sSub>
                  </m:oMath>
                </a14:m>
                <a:r>
                  <a:rPr lang="en-IN" dirty="0"/>
                  <a:t>(T) = </a:t>
                </a:r>
                <a14:m>
                  <m:oMath xmlns:m="http://schemas.openxmlformats.org/officeDocument/2006/math">
                    <m:r>
                      <a:rPr lang="en-IN" b="0" i="1">
                        <a:latin typeface="Cambria Math"/>
                      </a:rPr>
                      <m:t>𝜋</m:t>
                    </m:r>
                    <m:sSub>
                      <m:sSubPr>
                        <m:ctrlPr>
                          <a:rPr lang="en-IN" i="1">
                            <a:latin typeface="Cambria Math" panose="02040503050406030204" pitchFamily="18" charset="0"/>
                          </a:rPr>
                        </m:ctrlPr>
                      </m:sSubPr>
                      <m:e/>
                      <m:sub>
                        <m:r>
                          <a:rPr lang="en-IN" b="0" i="1">
                            <a:latin typeface="Cambria Math"/>
                          </a:rPr>
                          <m:t>1</m:t>
                        </m:r>
                      </m:sub>
                    </m:sSub>
                  </m:oMath>
                </a14:m>
                <a:r>
                  <a:rPr lang="en-IN" dirty="0"/>
                  <a:t>(R), </a:t>
                </a:r>
              </a:p>
              <a:p>
                <a:pPr marL="68580" indent="0">
                  <a:buNone/>
                </a:pPr>
                <a:r>
                  <a:rPr lang="en-IN" dirty="0"/>
                  <a:t>(2) </a:t>
                </a:r>
                <a14:m>
                  <m:oMath xmlns:m="http://schemas.openxmlformats.org/officeDocument/2006/math">
                    <m:r>
                      <a:rPr lang="en-IN" b="0" i="1">
                        <a:latin typeface="Cambria Math"/>
                      </a:rPr>
                      <m:t>𝜋</m:t>
                    </m:r>
                    <m:sSub>
                      <m:sSubPr>
                        <m:ctrlPr>
                          <a:rPr lang="en-IN" i="1" smtClean="0">
                            <a:latin typeface="Cambria Math" panose="02040503050406030204" pitchFamily="18" charset="0"/>
                          </a:rPr>
                        </m:ctrlPr>
                      </m:sSubPr>
                      <m:e/>
                      <m:sub>
                        <m:r>
                          <a:rPr lang="en-US" b="0" i="1" smtClean="0">
                            <a:latin typeface="Cambria Math" panose="02040503050406030204" pitchFamily="18" charset="0"/>
                          </a:rPr>
                          <m:t>2</m:t>
                        </m:r>
                      </m:sub>
                    </m:sSub>
                  </m:oMath>
                </a14:m>
                <a:r>
                  <a:rPr lang="en-IN" dirty="0"/>
                  <a:t>(T) = </a:t>
                </a:r>
                <a14:m>
                  <m:oMath xmlns:m="http://schemas.openxmlformats.org/officeDocument/2006/math">
                    <m:r>
                      <a:rPr lang="en-IN" b="0" i="1">
                        <a:latin typeface="Cambria Math"/>
                      </a:rPr>
                      <m:t>𝜋</m:t>
                    </m:r>
                    <m:sSub>
                      <m:sSubPr>
                        <m:ctrlPr>
                          <a:rPr lang="en-IN" i="1">
                            <a:latin typeface="Cambria Math" panose="02040503050406030204" pitchFamily="18" charset="0"/>
                          </a:rPr>
                        </m:ctrlPr>
                      </m:sSubPr>
                      <m:e/>
                      <m:sub>
                        <m:r>
                          <a:rPr lang="en-IN" b="0" i="1">
                            <a:latin typeface="Cambria Math"/>
                          </a:rPr>
                          <m:t>2</m:t>
                        </m:r>
                      </m:sub>
                    </m:sSub>
                  </m:oMath>
                </a14:m>
                <a:r>
                  <a:rPr lang="en-IN" dirty="0"/>
                  <a:t>(S), </a:t>
                </a:r>
              </a:p>
              <a:p>
                <a:pPr marL="68580" indent="0">
                  <a:buNone/>
                </a:pPr>
                <a:r>
                  <a:rPr lang="en-IN" dirty="0"/>
                  <a:t>(3) for every element pair (a, c) in the relation </a:t>
                </a:r>
                <a14:m>
                  <m:oMath xmlns:m="http://schemas.openxmlformats.org/officeDocument/2006/math">
                    <m:r>
                      <a:rPr lang="en-IN" b="0" i="1">
                        <a:latin typeface="Cambria Math"/>
                      </a:rPr>
                      <m:t>𝜋</m:t>
                    </m:r>
                    <m:sSub>
                      <m:sSubPr>
                        <m:ctrlPr>
                          <a:rPr lang="en-IN" i="1">
                            <a:latin typeface="Cambria Math" panose="02040503050406030204" pitchFamily="18" charset="0"/>
                          </a:rPr>
                        </m:ctrlPr>
                      </m:sSubPr>
                      <m:e/>
                      <m:sub>
                        <m:r>
                          <a:rPr lang="en-IN" b="0" i="1">
                            <a:latin typeface="Cambria Math"/>
                          </a:rPr>
                          <m:t>12</m:t>
                        </m:r>
                      </m:sub>
                    </m:sSub>
                  </m:oMath>
                </a14:m>
                <a:r>
                  <a:rPr lang="en-IN" dirty="0"/>
                  <a:t> (T) there is an element b such that (a, b) is in a</a:t>
                </a:r>
                <a14:m>
                  <m:oMath xmlns:m="http://schemas.openxmlformats.org/officeDocument/2006/math">
                    <m:r>
                      <a:rPr lang="en-IN" b="0" i="1">
                        <a:latin typeface="Cambria Math"/>
                      </a:rPr>
                      <m:t>𝜋</m:t>
                    </m:r>
                    <m:sSub>
                      <m:sSubPr>
                        <m:ctrlPr>
                          <a:rPr lang="en-IN" i="1">
                            <a:latin typeface="Cambria Math" panose="02040503050406030204" pitchFamily="18" charset="0"/>
                          </a:rPr>
                        </m:ctrlPr>
                      </m:sSubPr>
                      <m:e/>
                      <m:sub>
                        <m:r>
                          <a:rPr lang="en-IN" b="0" i="1">
                            <a:latin typeface="Cambria Math"/>
                          </a:rPr>
                          <m:t>12</m:t>
                        </m:r>
                      </m:sub>
                    </m:sSub>
                  </m:oMath>
                </a14:m>
                <a:r>
                  <a:rPr lang="en-IN" dirty="0"/>
                  <a:t>(R) and (b, c) is in </a:t>
                </a:r>
                <a14:m>
                  <m:oMath xmlns:m="http://schemas.openxmlformats.org/officeDocument/2006/math">
                    <m:r>
                      <a:rPr lang="en-IN" b="0" i="1">
                        <a:latin typeface="Cambria Math"/>
                      </a:rPr>
                      <m:t>𝜋</m:t>
                    </m:r>
                    <m:sSub>
                      <m:sSubPr>
                        <m:ctrlPr>
                          <a:rPr lang="en-IN" i="1">
                            <a:latin typeface="Cambria Math" panose="02040503050406030204" pitchFamily="18" charset="0"/>
                          </a:rPr>
                        </m:ctrlPr>
                      </m:sSubPr>
                      <m:e/>
                      <m:sub>
                        <m:r>
                          <a:rPr lang="en-IN" b="0" i="1">
                            <a:latin typeface="Cambria Math"/>
                          </a:rPr>
                          <m:t>12</m:t>
                        </m:r>
                      </m:sub>
                    </m:sSub>
                  </m:oMath>
                </a14:m>
                <a:r>
                  <a:rPr lang="en-IN" dirty="0"/>
                  <a:t>(S). </a:t>
                </a:r>
              </a:p>
              <a:p>
                <a:pPr marL="68580" indent="0">
                  <a:buNone/>
                </a:pPr>
                <a:r>
                  <a:rPr lang="en-IN" dirty="0"/>
                  <a:t> </a:t>
                </a:r>
              </a:p>
              <a:p>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3568" y="908720"/>
                <a:ext cx="7776864" cy="5328592"/>
              </a:xfrm>
              <a:blipFill>
                <a:blip r:embed="rId2"/>
                <a:stretch>
                  <a:fillRect t="-1716"/>
                </a:stretch>
              </a:blipFill>
            </p:spPr>
            <p:txBody>
              <a:bodyPr/>
              <a:lstStyle/>
              <a:p>
                <a:r>
                  <a:rPr lang="en-IN">
                    <a:noFill/>
                  </a:rPr>
                  <a:t> </a:t>
                </a:r>
              </a:p>
            </p:txBody>
          </p:sp>
        </mc:Fallback>
      </mc:AlternateContent>
    </p:spTree>
    <p:extLst>
      <p:ext uri="{BB962C8B-B14F-4D97-AF65-F5344CB8AC3E}">
        <p14:creationId xmlns:p14="http://schemas.microsoft.com/office/powerpoint/2010/main" val="231780402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459432"/>
            <a:ext cx="7024744" cy="1143000"/>
          </a:xfrm>
        </p:spPr>
        <p:txBody>
          <a:bodyPr/>
          <a:lstStyle/>
          <a:p>
            <a:r>
              <a:rPr lang="en-US" dirty="0">
                <a:solidFill>
                  <a:schemeClr val="bg1"/>
                </a:solidFill>
                <a:latin typeface="Bradley Hand ITC" pitchFamily="66" charset="0"/>
              </a:rPr>
              <a:t>CONTD….</a:t>
            </a:r>
            <a:endParaRPr lang="en-IN" dirty="0">
              <a:solidFill>
                <a:schemeClr val="bg1"/>
              </a:solidFill>
              <a:latin typeface="Bradley Hand ITC" pitchFamily="66" charset="0"/>
            </a:endParaRPr>
          </a:p>
        </p:txBody>
      </p:sp>
      <p:sp>
        <p:nvSpPr>
          <p:cNvPr id="3" name="Content Placeholder 2"/>
          <p:cNvSpPr>
            <a:spLocks noGrp="1"/>
          </p:cNvSpPr>
          <p:nvPr>
            <p:ph idx="1"/>
          </p:nvPr>
        </p:nvSpPr>
        <p:spPr>
          <a:xfrm>
            <a:off x="611560" y="836712"/>
            <a:ext cx="7848872" cy="5184576"/>
          </a:xfrm>
        </p:spPr>
        <p:txBody>
          <a:bodyPr>
            <a:normAutofit fontScale="85000" lnSpcReduction="20000"/>
          </a:bodyPr>
          <a:lstStyle/>
          <a:p>
            <a:pPr marL="68580" indent="0">
              <a:buNone/>
            </a:pPr>
            <a:r>
              <a:rPr lang="en-IN" dirty="0"/>
              <a:t>              There are practical problems  in taking an instantaneous snapshot of a collection of relations, some of which may be very large and highly variable.  </a:t>
            </a:r>
          </a:p>
          <a:p>
            <a:pPr marL="68580" indent="0">
              <a:buNone/>
            </a:pPr>
            <a:r>
              <a:rPr lang="en-IN" dirty="0"/>
              <a:t>             There are, of course, several possible ways in which a system can detect inconsistencies and respond to them. </a:t>
            </a:r>
          </a:p>
          <a:p>
            <a:pPr lvl="0"/>
            <a:r>
              <a:rPr lang="en-IN" dirty="0"/>
              <a:t>In one approach the system checks for possible inconsistency whenever an insertion, deletion, or key update occurs. Naturally, such checking will slow these operations down. If an inconsistency has been generated, details are logged internally, and if it is not remedied within some reasonable time interval, either the user or someone responsible for the security and integrity of the data is notified. </a:t>
            </a:r>
          </a:p>
          <a:p>
            <a:pPr lvl="0"/>
            <a:r>
              <a:rPr lang="en-IN" dirty="0"/>
              <a:t>Another approach is to conduct consistency checking as a batch operation once a day or less frequently. Inputs causing the inconsistencies which remain in the data bank state at checking time can be tracked down if the system maintains a journal of all state-changing transactions. This latter approach would certainly be superior if few non transitory inconsistencies occurred.</a:t>
            </a:r>
          </a:p>
          <a:p>
            <a:endParaRPr lang="en-IN" dirty="0"/>
          </a:p>
        </p:txBody>
      </p:sp>
    </p:spTree>
    <p:extLst>
      <p:ext uri="{BB962C8B-B14F-4D97-AF65-F5344CB8AC3E}">
        <p14:creationId xmlns:p14="http://schemas.microsoft.com/office/powerpoint/2010/main" val="22772449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8" y="-531440"/>
            <a:ext cx="7024744" cy="1143000"/>
          </a:xfrm>
        </p:spPr>
        <p:txBody>
          <a:bodyPr/>
          <a:lstStyle/>
          <a:p>
            <a:r>
              <a:rPr lang="en-US" dirty="0">
                <a:solidFill>
                  <a:schemeClr val="bg1"/>
                </a:solidFill>
                <a:latin typeface="Bradley Hand ITC" pitchFamily="66" charset="0"/>
              </a:rPr>
              <a:t>CONCLUSION</a:t>
            </a:r>
            <a:endParaRPr lang="en-IN" dirty="0">
              <a:solidFill>
                <a:schemeClr val="bg1"/>
              </a:solidFill>
              <a:latin typeface="Bradley Hand ITC" pitchFamily="66" charset="0"/>
            </a:endParaRPr>
          </a:p>
        </p:txBody>
      </p:sp>
      <p:sp>
        <p:nvSpPr>
          <p:cNvPr id="3" name="Content Placeholder 2"/>
          <p:cNvSpPr>
            <a:spLocks noGrp="1"/>
          </p:cNvSpPr>
          <p:nvPr>
            <p:ph idx="1"/>
          </p:nvPr>
        </p:nvSpPr>
        <p:spPr>
          <a:xfrm>
            <a:off x="611560" y="836712"/>
            <a:ext cx="7920880" cy="5328592"/>
          </a:xfrm>
        </p:spPr>
        <p:txBody>
          <a:bodyPr/>
          <a:lstStyle/>
          <a:p>
            <a:pPr marL="68580" indent="0">
              <a:buNone/>
            </a:pPr>
            <a:r>
              <a:rPr lang="en-IN" dirty="0">
                <a:latin typeface="+mj-lt"/>
                <a:ea typeface="Verdana" pitchFamily="34" charset="0"/>
              </a:rPr>
              <a:t>Relational database management system (RDBMS) soon become very popular, especially for their ease of use and flexibility in structure. This is all about relational data model and its widely used to design the database systems.</a:t>
            </a:r>
          </a:p>
          <a:p>
            <a:r>
              <a:rPr lang="en-US" dirty="0"/>
              <a:t>In section 1, a time-varying collection of relationship is introduced as normal form as well as data representation caused by growth and change in traffic in a data bank.</a:t>
            </a:r>
          </a:p>
          <a:p>
            <a:r>
              <a:rPr lang="en-US" dirty="0"/>
              <a:t>In section 2, operation of relation and types of redundancy are defined and applied in the data bank.</a:t>
            </a:r>
          </a:p>
          <a:p>
            <a:pPr marL="68580" indent="0">
              <a:buNone/>
            </a:pPr>
            <a:endParaRPr lang="en-IN" dirty="0">
              <a:latin typeface="+mj-lt"/>
            </a:endParaRPr>
          </a:p>
        </p:txBody>
      </p:sp>
    </p:spTree>
    <p:extLst>
      <p:ext uri="{BB962C8B-B14F-4D97-AF65-F5344CB8AC3E}">
        <p14:creationId xmlns:p14="http://schemas.microsoft.com/office/powerpoint/2010/main" val="84687282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5680" y="2708920"/>
            <a:ext cx="5544616" cy="923330"/>
          </a:xfrm>
          <a:prstGeom prst="rect">
            <a:avLst/>
          </a:prstGeom>
          <a:noFill/>
        </p:spPr>
        <p:txBody>
          <a:bodyPr wrap="square" rtlCol="0">
            <a:spAutoFit/>
          </a:bodyPr>
          <a:lstStyle/>
          <a:p>
            <a:pPr algn="ctr"/>
            <a:r>
              <a:rPr lang="en-US" sz="5400" dirty="0">
                <a:solidFill>
                  <a:schemeClr val="bg2">
                    <a:lumMod val="50000"/>
                  </a:schemeClr>
                </a:solidFill>
                <a:latin typeface="Bradley Hand ITC" pitchFamily="66" charset="0"/>
              </a:rPr>
              <a:t>THANK YOU</a:t>
            </a:r>
            <a:endParaRPr lang="en-IN" sz="5400" dirty="0">
              <a:solidFill>
                <a:schemeClr val="bg2">
                  <a:lumMod val="50000"/>
                </a:schemeClr>
              </a:solidFill>
              <a:latin typeface="Bradley Hand ITC" pitchFamily="66" charset="0"/>
            </a:endParaRPr>
          </a:p>
        </p:txBody>
      </p:sp>
    </p:spTree>
    <p:extLst>
      <p:ext uri="{BB962C8B-B14F-4D97-AF65-F5344CB8AC3E}">
        <p14:creationId xmlns:p14="http://schemas.microsoft.com/office/powerpoint/2010/main" val="8154171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2040" y="1903149"/>
            <a:ext cx="3240476" cy="3123709"/>
          </a:xfrm>
        </p:spPr>
        <p:txBody>
          <a:bodyPr>
            <a:normAutofit/>
          </a:bodyPr>
          <a:lstStyle/>
          <a:p>
            <a:pPr marL="68580" indent="0">
              <a:buNone/>
            </a:pPr>
            <a:r>
              <a:rPr lang="en-US" sz="4400" dirty="0">
                <a:latin typeface="Bradley Hand ITC" pitchFamily="66" charset="0"/>
              </a:rPr>
              <a:t>SECTION 1</a:t>
            </a:r>
            <a:endParaRPr lang="en-IN" sz="4400" dirty="0">
              <a:latin typeface="Bradley Hand ITC" pitchFamily="66"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706" t="25430" r="33815" b="35532"/>
          <a:stretch/>
        </p:blipFill>
        <p:spPr bwMode="auto">
          <a:xfrm>
            <a:off x="1187624" y="1844824"/>
            <a:ext cx="341947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66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836712"/>
            <a:ext cx="7776864" cy="5760640"/>
          </a:xfrm>
        </p:spPr>
        <p:txBody>
          <a:bodyPr>
            <a:normAutofit lnSpcReduction="10000"/>
          </a:bodyPr>
          <a:lstStyle/>
          <a:p>
            <a:pPr fontAlgn="base">
              <a:lnSpc>
                <a:spcPct val="150000"/>
              </a:lnSpc>
            </a:pPr>
            <a:r>
              <a:rPr lang="en-US" sz="2000" b="1" dirty="0">
                <a:latin typeface="+mj-lt"/>
              </a:rPr>
              <a:t>FOUNDATION RULE:</a:t>
            </a:r>
            <a:r>
              <a:rPr lang="en-US" sz="2000" dirty="0">
                <a:latin typeface="+mj-lt"/>
              </a:rPr>
              <a:t> For any system that is advertised as, or claimed to be, a relational data base management system, that system must be able to manage data bases entirely through its relational capabilities.</a:t>
            </a:r>
          </a:p>
          <a:p>
            <a:pPr fontAlgn="base">
              <a:lnSpc>
                <a:spcPct val="150000"/>
              </a:lnSpc>
            </a:pPr>
            <a:r>
              <a:rPr lang="en-US" sz="2000" b="1" dirty="0">
                <a:latin typeface="+mj-lt"/>
              </a:rPr>
              <a:t>INFORMATION RULE:</a:t>
            </a:r>
            <a:r>
              <a:rPr lang="en-US" sz="2000" dirty="0">
                <a:latin typeface="+mj-lt"/>
              </a:rPr>
              <a:t> Data stored in Relational model must be a value of some cell of a table.</a:t>
            </a:r>
          </a:p>
          <a:p>
            <a:pPr fontAlgn="base">
              <a:lnSpc>
                <a:spcPct val="150000"/>
              </a:lnSpc>
            </a:pPr>
            <a:r>
              <a:rPr lang="en-US" sz="2000" b="1" dirty="0">
                <a:latin typeface="+mj-lt"/>
              </a:rPr>
              <a:t>GUARANTEED ACCESS RULE:</a:t>
            </a:r>
            <a:r>
              <a:rPr lang="en-US" sz="2000" dirty="0">
                <a:latin typeface="+mj-lt"/>
              </a:rPr>
              <a:t> Every data element must be accessible by table name, its primary key and name of attribute whose value is to be determined.</a:t>
            </a:r>
          </a:p>
          <a:p>
            <a:pPr fontAlgn="base">
              <a:lnSpc>
                <a:spcPct val="150000"/>
              </a:lnSpc>
            </a:pPr>
            <a:r>
              <a:rPr lang="en-US" sz="2000" b="1" dirty="0">
                <a:latin typeface="+mj-lt"/>
              </a:rPr>
              <a:t>SYSTEMATIC TREATMENT OF NULL VALUES:</a:t>
            </a:r>
            <a:r>
              <a:rPr lang="en-US" sz="2000" dirty="0">
                <a:latin typeface="+mj-lt"/>
              </a:rPr>
              <a:t> NULL value in database must only correspond to missing, unknown or not applicable values.</a:t>
            </a:r>
          </a:p>
          <a:p>
            <a:pPr>
              <a:lnSpc>
                <a:spcPct val="110000"/>
              </a:lnSpc>
            </a:pPr>
            <a:endParaRPr lang="en-IN" dirty="0"/>
          </a:p>
        </p:txBody>
      </p:sp>
      <p:sp>
        <p:nvSpPr>
          <p:cNvPr id="4" name="TextBox 3"/>
          <p:cNvSpPr txBox="1"/>
          <p:nvPr/>
        </p:nvSpPr>
        <p:spPr>
          <a:xfrm>
            <a:off x="4644008" y="0"/>
            <a:ext cx="4392488" cy="584775"/>
          </a:xfrm>
          <a:prstGeom prst="rect">
            <a:avLst/>
          </a:prstGeom>
          <a:noFill/>
        </p:spPr>
        <p:txBody>
          <a:bodyPr wrap="square" rtlCol="0">
            <a:spAutoFit/>
          </a:bodyPr>
          <a:lstStyle/>
          <a:p>
            <a:r>
              <a:rPr lang="en-US" sz="3200" dirty="0">
                <a:solidFill>
                  <a:schemeClr val="bg1"/>
                </a:solidFill>
                <a:latin typeface="Bradley Hand ITC" pitchFamily="66" charset="0"/>
              </a:rPr>
              <a:t>CODD’S 12 RULES</a:t>
            </a:r>
            <a:endParaRPr lang="en-IN" sz="3200" dirty="0">
              <a:solidFill>
                <a:schemeClr val="bg1"/>
              </a:solidFill>
              <a:latin typeface="Bradley Hand ITC" pitchFamily="66" charset="0"/>
            </a:endParaRPr>
          </a:p>
        </p:txBody>
      </p:sp>
    </p:spTree>
    <p:extLst>
      <p:ext uri="{BB962C8B-B14F-4D97-AF65-F5344CB8AC3E}">
        <p14:creationId xmlns:p14="http://schemas.microsoft.com/office/powerpoint/2010/main" val="20524371"/>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024" y="0"/>
            <a:ext cx="2736304" cy="548680"/>
          </a:xfrm>
        </p:spPr>
        <p:txBody>
          <a:bodyPr>
            <a:normAutofit fontScale="90000"/>
          </a:bodyPr>
          <a:lstStyle/>
          <a:p>
            <a:r>
              <a:rPr lang="en-US" dirty="0">
                <a:solidFill>
                  <a:schemeClr val="bg1"/>
                </a:solidFill>
                <a:latin typeface="Bradley Hand ITC" pitchFamily="66" charset="0"/>
              </a:rPr>
              <a:t>CONTD….</a:t>
            </a:r>
            <a:endParaRPr lang="en-IN" dirty="0">
              <a:solidFill>
                <a:schemeClr val="bg1"/>
              </a:solidFill>
              <a:latin typeface="Bradley Hand ITC" pitchFamily="66" charset="0"/>
            </a:endParaRPr>
          </a:p>
        </p:txBody>
      </p:sp>
      <p:sp>
        <p:nvSpPr>
          <p:cNvPr id="3" name="Content Placeholder 2"/>
          <p:cNvSpPr>
            <a:spLocks noGrp="1"/>
          </p:cNvSpPr>
          <p:nvPr>
            <p:ph idx="1"/>
          </p:nvPr>
        </p:nvSpPr>
        <p:spPr>
          <a:xfrm>
            <a:off x="467544" y="980728"/>
            <a:ext cx="8136904" cy="5544616"/>
          </a:xfrm>
        </p:spPr>
        <p:txBody>
          <a:bodyPr>
            <a:normAutofit/>
          </a:bodyPr>
          <a:lstStyle/>
          <a:p>
            <a:pPr fontAlgn="base">
              <a:lnSpc>
                <a:spcPct val="150000"/>
              </a:lnSpc>
            </a:pPr>
            <a:r>
              <a:rPr lang="en-US" sz="1900" b="1" dirty="0">
                <a:latin typeface="+mj-lt"/>
              </a:rPr>
              <a:t>ACTIVE ONLINE CATALOG:</a:t>
            </a:r>
            <a:r>
              <a:rPr lang="en-US" sz="1900" dirty="0">
                <a:latin typeface="+mj-lt"/>
              </a:rPr>
              <a:t> Structure of database must be stored in an online catalog which can be queried by authorized users.</a:t>
            </a:r>
          </a:p>
          <a:p>
            <a:pPr fontAlgn="base">
              <a:lnSpc>
                <a:spcPct val="150000"/>
              </a:lnSpc>
            </a:pPr>
            <a:r>
              <a:rPr lang="en-US" sz="1900" b="1" dirty="0">
                <a:latin typeface="+mj-lt"/>
              </a:rPr>
              <a:t>COMPREHENSIVE DATA SUB-LANGUAGE RULE:</a:t>
            </a:r>
            <a:r>
              <a:rPr lang="en-US" sz="1900" dirty="0">
                <a:latin typeface="+mj-lt"/>
              </a:rPr>
              <a:t> A database should be accessible by a language supported for definition, manipulation and transaction management operation.</a:t>
            </a:r>
          </a:p>
          <a:p>
            <a:pPr fontAlgn="base">
              <a:lnSpc>
                <a:spcPct val="150000"/>
              </a:lnSpc>
            </a:pPr>
            <a:r>
              <a:rPr lang="en-US" sz="1900" b="1" dirty="0">
                <a:latin typeface="+mj-lt"/>
              </a:rPr>
              <a:t>VIEW UPDATING RULE:</a:t>
            </a:r>
            <a:r>
              <a:rPr lang="en-US" sz="1900" dirty="0">
                <a:latin typeface="+mj-lt"/>
              </a:rPr>
              <a:t> Different views created for various purposes should be automatically updatable by the system.</a:t>
            </a:r>
          </a:p>
          <a:p>
            <a:pPr fontAlgn="base">
              <a:lnSpc>
                <a:spcPct val="150000"/>
              </a:lnSpc>
            </a:pPr>
            <a:r>
              <a:rPr lang="en-US" sz="1900" b="1" dirty="0">
                <a:latin typeface="+mj-lt"/>
              </a:rPr>
              <a:t>HIGH LEVEL INSERT, UPDATE AND DELETE RULE:</a:t>
            </a:r>
            <a:r>
              <a:rPr lang="en-US" sz="1900" dirty="0">
                <a:latin typeface="+mj-lt"/>
              </a:rPr>
              <a:t> Relational Model should support insert, delete, update etc. operations at each level of relations. Also, set operations like Union, Intersection and minus should be supported.</a:t>
            </a:r>
          </a:p>
          <a:p>
            <a:pPr fontAlgn="base">
              <a:lnSpc>
                <a:spcPct val="110000"/>
              </a:lnSpc>
            </a:pPr>
            <a:endParaRPr lang="en-US" dirty="0">
              <a:latin typeface="+mj-lt"/>
            </a:endParaRPr>
          </a:p>
          <a:p>
            <a:endParaRPr lang="en-IN" dirty="0"/>
          </a:p>
        </p:txBody>
      </p:sp>
    </p:spTree>
    <p:extLst>
      <p:ext uri="{BB962C8B-B14F-4D97-AF65-F5344CB8AC3E}">
        <p14:creationId xmlns:p14="http://schemas.microsoft.com/office/powerpoint/2010/main" val="4177396642"/>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08720"/>
            <a:ext cx="7992888" cy="5760640"/>
          </a:xfrm>
        </p:spPr>
        <p:txBody>
          <a:bodyPr>
            <a:normAutofit/>
          </a:bodyPr>
          <a:lstStyle/>
          <a:p>
            <a:pPr fontAlgn="base">
              <a:lnSpc>
                <a:spcPct val="120000"/>
              </a:lnSpc>
            </a:pPr>
            <a:r>
              <a:rPr lang="en-US" sz="1800" b="1" dirty="0">
                <a:latin typeface="+mj-lt"/>
              </a:rPr>
              <a:t>PHYSICAL DATA INDEPENDENCE:</a:t>
            </a:r>
            <a:r>
              <a:rPr lang="en-US" sz="1800" dirty="0">
                <a:latin typeface="+mj-lt"/>
              </a:rPr>
              <a:t> Any modification in the physical location of a table should not enforce modification at application level.</a:t>
            </a:r>
          </a:p>
          <a:p>
            <a:pPr fontAlgn="base">
              <a:lnSpc>
                <a:spcPct val="120000"/>
              </a:lnSpc>
            </a:pPr>
            <a:r>
              <a:rPr lang="en-US" sz="1800" b="1" dirty="0">
                <a:latin typeface="+mj-lt"/>
              </a:rPr>
              <a:t>LOGICAL DATA INDEPENDENCE:</a:t>
            </a:r>
            <a:r>
              <a:rPr lang="en-US" sz="1800" dirty="0">
                <a:latin typeface="+mj-lt"/>
              </a:rPr>
              <a:t> Any modification in logical or conceptual schema of a table should not enforce modification at application level. For example, merging of two tables into one should not affect application accessing it which is difficult to achieve.</a:t>
            </a:r>
          </a:p>
          <a:p>
            <a:pPr fontAlgn="base">
              <a:lnSpc>
                <a:spcPct val="120000"/>
              </a:lnSpc>
            </a:pPr>
            <a:r>
              <a:rPr lang="en-US" sz="1800" b="1" dirty="0">
                <a:latin typeface="+mj-lt"/>
              </a:rPr>
              <a:t>INTEGRITY INDEPENDENCE:</a:t>
            </a:r>
            <a:r>
              <a:rPr lang="en-US" sz="1800" dirty="0">
                <a:latin typeface="+mj-lt"/>
              </a:rPr>
              <a:t> Integrity constraints modified at database level should not enforce modification at application level.</a:t>
            </a:r>
          </a:p>
          <a:p>
            <a:pPr fontAlgn="base">
              <a:lnSpc>
                <a:spcPct val="120000"/>
              </a:lnSpc>
            </a:pPr>
            <a:r>
              <a:rPr lang="en-US" sz="1800" b="1" dirty="0">
                <a:latin typeface="+mj-lt"/>
              </a:rPr>
              <a:t>DISTRIBUTION INDEPENDENCE:</a:t>
            </a:r>
            <a:r>
              <a:rPr lang="en-US" sz="1800" dirty="0">
                <a:latin typeface="+mj-lt"/>
              </a:rPr>
              <a:t> Distribution of data over various locations should not be visible to end-users.</a:t>
            </a:r>
          </a:p>
          <a:p>
            <a:pPr fontAlgn="base">
              <a:lnSpc>
                <a:spcPct val="120000"/>
              </a:lnSpc>
            </a:pPr>
            <a:r>
              <a:rPr lang="en-US" sz="1800" b="1" dirty="0">
                <a:latin typeface="+mj-lt"/>
              </a:rPr>
              <a:t>NON-SUBVERSION RULE:</a:t>
            </a:r>
            <a:r>
              <a:rPr lang="en-US" sz="1800" dirty="0">
                <a:latin typeface="+mj-lt"/>
              </a:rPr>
              <a:t> Low level access to data should not be able to bypass integrity rule to change data.</a:t>
            </a:r>
          </a:p>
          <a:p>
            <a:endParaRPr lang="en-IN" dirty="0"/>
          </a:p>
        </p:txBody>
      </p:sp>
      <p:sp>
        <p:nvSpPr>
          <p:cNvPr id="4" name="Rectangle 3"/>
          <p:cNvSpPr/>
          <p:nvPr/>
        </p:nvSpPr>
        <p:spPr>
          <a:xfrm>
            <a:off x="4644008" y="0"/>
            <a:ext cx="3600400" cy="584775"/>
          </a:xfrm>
          <a:prstGeom prst="rect">
            <a:avLst/>
          </a:prstGeom>
        </p:spPr>
        <p:txBody>
          <a:bodyPr wrap="square">
            <a:spAutoFit/>
          </a:bodyPr>
          <a:lstStyle/>
          <a:p>
            <a:r>
              <a:rPr lang="en-US" sz="3200" dirty="0">
                <a:solidFill>
                  <a:schemeClr val="bg1"/>
                </a:solidFill>
                <a:latin typeface="Bradley Hand ITC" pitchFamily="66" charset="0"/>
              </a:rPr>
              <a:t>CONTD….</a:t>
            </a:r>
            <a:endParaRPr lang="en-IN" sz="3200" dirty="0">
              <a:solidFill>
                <a:schemeClr val="bg1"/>
              </a:solidFill>
              <a:latin typeface="Bradley Hand ITC" pitchFamily="66" charset="0"/>
            </a:endParaRPr>
          </a:p>
        </p:txBody>
      </p:sp>
    </p:spTree>
    <p:extLst>
      <p:ext uri="{BB962C8B-B14F-4D97-AF65-F5344CB8AC3E}">
        <p14:creationId xmlns:p14="http://schemas.microsoft.com/office/powerpoint/2010/main" val="3293206827"/>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116632"/>
            <a:ext cx="4536622" cy="397848"/>
          </a:xfrm>
        </p:spPr>
        <p:txBody>
          <a:bodyPr>
            <a:noAutofit/>
          </a:bodyPr>
          <a:lstStyle/>
          <a:p>
            <a:r>
              <a:rPr lang="en-US" sz="2600" dirty="0">
                <a:solidFill>
                  <a:schemeClr val="bg1"/>
                </a:solidFill>
                <a:latin typeface="Bradley Hand ITC" pitchFamily="66" charset="0"/>
              </a:rPr>
              <a:t>RELATIONAL MODEL</a:t>
            </a:r>
            <a:endParaRPr lang="en-IN" sz="2600" dirty="0">
              <a:solidFill>
                <a:schemeClr val="bg1"/>
              </a:solidFill>
              <a:latin typeface="Bradley Hand ITC" pitchFamily="66" charset="0"/>
            </a:endParaRPr>
          </a:p>
        </p:txBody>
      </p:sp>
      <p:sp>
        <p:nvSpPr>
          <p:cNvPr id="3" name="Content Placeholder 2"/>
          <p:cNvSpPr>
            <a:spLocks noGrp="1"/>
          </p:cNvSpPr>
          <p:nvPr>
            <p:ph idx="1"/>
          </p:nvPr>
        </p:nvSpPr>
        <p:spPr>
          <a:xfrm>
            <a:off x="611560" y="836712"/>
            <a:ext cx="7992888" cy="5760640"/>
          </a:xfrm>
        </p:spPr>
        <p:txBody>
          <a:bodyPr>
            <a:normAutofit/>
          </a:bodyPr>
          <a:lstStyle/>
          <a:p>
            <a:pPr marL="0" indent="0" algn="just">
              <a:lnSpc>
                <a:spcPct val="150000"/>
              </a:lnSpc>
              <a:buNone/>
            </a:pPr>
            <a:r>
              <a:rPr lang="en-US" sz="2000" dirty="0">
                <a:latin typeface="+mj-lt"/>
              </a:rPr>
              <a:t>             </a:t>
            </a:r>
            <a:r>
              <a:rPr lang="en-US" sz="1800" dirty="0">
                <a:latin typeface="+mj-lt"/>
                <a:ea typeface="Verdana" pitchFamily="34" charset="0"/>
              </a:rPr>
              <a:t>Relational model expresses the data and relationship among the data in the form of tables. </a:t>
            </a:r>
          </a:p>
          <a:p>
            <a:pPr marL="0" indent="0" algn="just">
              <a:lnSpc>
                <a:spcPct val="150000"/>
              </a:lnSpc>
              <a:buNone/>
            </a:pPr>
            <a:r>
              <a:rPr lang="en-US" sz="1800" dirty="0">
                <a:latin typeface="+mj-lt"/>
                <a:ea typeface="Verdana" pitchFamily="34" charset="0"/>
              </a:rPr>
              <a:t>           The relational model is also referred to as the “</a:t>
            </a:r>
            <a:r>
              <a:rPr lang="en-US" sz="1800" b="1" dirty="0">
                <a:latin typeface="+mj-lt"/>
                <a:ea typeface="Verdana" pitchFamily="34" charset="0"/>
              </a:rPr>
              <a:t>record based model</a:t>
            </a:r>
            <a:r>
              <a:rPr lang="en-US" sz="1800" dirty="0">
                <a:latin typeface="+mj-lt"/>
                <a:ea typeface="Verdana" pitchFamily="34" charset="0"/>
              </a:rPr>
              <a:t>” as it frames the database in fixed format records of various types.</a:t>
            </a:r>
          </a:p>
          <a:p>
            <a:pPr marL="0" indent="0" algn="just">
              <a:lnSpc>
                <a:spcPct val="150000"/>
              </a:lnSpc>
              <a:buNone/>
            </a:pPr>
            <a:r>
              <a:rPr lang="en-US" sz="1800" dirty="0">
                <a:latin typeface="+mj-lt"/>
                <a:ea typeface="Verdana" pitchFamily="34" charset="0"/>
              </a:rPr>
              <a:t>           The problems treated here are those data independence and data inconsistency. </a:t>
            </a:r>
          </a:p>
          <a:p>
            <a:pPr marL="0" indent="0" algn="just">
              <a:lnSpc>
                <a:spcPct val="150000"/>
              </a:lnSpc>
              <a:buNone/>
            </a:pPr>
            <a:r>
              <a:rPr lang="en-US" sz="1800" dirty="0">
                <a:latin typeface="+mj-lt"/>
                <a:ea typeface="Verdana" pitchFamily="34" charset="0"/>
              </a:rPr>
              <a:t>          “</a:t>
            </a:r>
            <a:r>
              <a:rPr lang="en-US" sz="1800" b="1" dirty="0">
                <a:latin typeface="+mj-lt"/>
                <a:ea typeface="Verdana" pitchFamily="34" charset="0"/>
              </a:rPr>
              <a:t>Data Independence</a:t>
            </a:r>
            <a:r>
              <a:rPr lang="en-US" sz="1800" dirty="0">
                <a:latin typeface="+mj-lt"/>
                <a:ea typeface="Verdana" pitchFamily="34" charset="0"/>
              </a:rPr>
              <a:t>” is a property that helps to change the Database schema at one level of a database system without requiring to change the schema at the next higher level.</a:t>
            </a:r>
          </a:p>
          <a:p>
            <a:pPr marL="0" indent="0" algn="just">
              <a:lnSpc>
                <a:spcPct val="150000"/>
              </a:lnSpc>
              <a:buNone/>
            </a:pPr>
            <a:r>
              <a:rPr lang="en-US" sz="1800" dirty="0">
                <a:latin typeface="+mj-lt"/>
                <a:ea typeface="Verdana" pitchFamily="34" charset="0"/>
              </a:rPr>
              <a:t>          “</a:t>
            </a:r>
            <a:r>
              <a:rPr lang="en-US" sz="1800" b="1" dirty="0">
                <a:latin typeface="+mj-lt"/>
                <a:ea typeface="Verdana" pitchFamily="34" charset="0"/>
              </a:rPr>
              <a:t>Data inconsistency</a:t>
            </a:r>
            <a:r>
              <a:rPr lang="en-US" sz="1800" dirty="0">
                <a:latin typeface="+mj-lt"/>
                <a:ea typeface="Verdana" pitchFamily="34" charset="0"/>
              </a:rPr>
              <a:t>” is a situation where there are multiple tables within a database that deal with the same data but may receive it from different inputs.</a:t>
            </a:r>
            <a:endParaRPr lang="en-IN" sz="1800" dirty="0">
              <a:latin typeface="+mj-lt"/>
            </a:endParaRPr>
          </a:p>
        </p:txBody>
      </p:sp>
    </p:spTree>
    <p:extLst>
      <p:ext uri="{BB962C8B-B14F-4D97-AF65-F5344CB8AC3E}">
        <p14:creationId xmlns:p14="http://schemas.microsoft.com/office/powerpoint/2010/main" val="221813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354</TotalTime>
  <Words>3730</Words>
  <Application>Microsoft Office PowerPoint</Application>
  <PresentationFormat>On-screen Show (4:3)</PresentationFormat>
  <Paragraphs>320</Paragraphs>
  <Slides>47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Bradley Hand ITC</vt:lpstr>
      <vt:lpstr>Calibri</vt:lpstr>
      <vt:lpstr>Cambria Math</vt:lpstr>
      <vt:lpstr>Century Gothic</vt:lpstr>
      <vt:lpstr>Courier New</vt:lpstr>
      <vt:lpstr>Verdana</vt:lpstr>
      <vt:lpstr>Wingdings</vt:lpstr>
      <vt:lpstr>Wingdings 2</vt:lpstr>
      <vt:lpstr>Austin</vt:lpstr>
      <vt:lpstr>SARANYA.R(19S031) SHANTHOSH KUMAAR.S.R(19S032) SHIBANI.K.R(19S033) SHOBIKA.R(19S034) SIVA SRI VARSHINI.S(19S035)</vt:lpstr>
      <vt:lpstr>CONTENTS</vt:lpstr>
      <vt:lpstr>INTRODUCTION</vt:lpstr>
      <vt:lpstr>PowerPoint Presentation</vt:lpstr>
      <vt:lpstr>PowerPoint Presentation</vt:lpstr>
      <vt:lpstr>PowerPoint Presentation</vt:lpstr>
      <vt:lpstr>CONTD….</vt:lpstr>
      <vt:lpstr>PowerPoint Presentation</vt:lpstr>
      <vt:lpstr>RELATIONAL MODEL</vt:lpstr>
      <vt:lpstr>DATA DEPENDENCIES  IN  PRESENT SYSTEM</vt:lpstr>
      <vt:lpstr>KINDS OF  DATA DEPENDENCIES</vt:lpstr>
      <vt:lpstr>SIMPLE EXAMPLE :</vt:lpstr>
      <vt:lpstr>Suppose that the system requires the user or file designer to declare or define the data in terms of tree structures then, any one of the hierarchical structures(given below) may be adopted for the information mentioned above . </vt:lpstr>
      <vt:lpstr>RELATIONAL VIEW  OF DATA</vt:lpstr>
      <vt:lpstr>PowerPoint Presentation</vt:lpstr>
      <vt:lpstr>PowerPoint Presentation</vt:lpstr>
      <vt:lpstr>PowerPoint Presentation</vt:lpstr>
      <vt:lpstr>NORMAL FORMS</vt:lpstr>
      <vt:lpstr>PowerPoint Presentation</vt:lpstr>
      <vt:lpstr>PowerPoint Presentation</vt:lpstr>
      <vt:lpstr>TYPES OF  NORMAL FORMS</vt:lpstr>
      <vt:lpstr>PowerPoint Presentation</vt:lpstr>
      <vt:lpstr>PowerPoint Presentation</vt:lpstr>
      <vt:lpstr>PowerPoint Presentation</vt:lpstr>
      <vt:lpstr>PowerPoint Presentation</vt:lpstr>
      <vt:lpstr>BCNF</vt:lpstr>
      <vt:lpstr>PowerPoint Presentation</vt:lpstr>
      <vt:lpstr>4NF:FOURTH NORMAL  FORM</vt:lpstr>
      <vt:lpstr>5NF:FIFTH NORMAL  FORM</vt:lpstr>
      <vt:lpstr>PowerPoint Presentation</vt:lpstr>
      <vt:lpstr>PowerPoint Presentation</vt:lpstr>
      <vt:lpstr>EXPRESSIBLE, NAMED  AND STORED RELATIONS</vt:lpstr>
      <vt:lpstr>SECTION 2</vt:lpstr>
      <vt:lpstr>OPERATIONS ON  RELATIONS</vt:lpstr>
      <vt:lpstr>PERMUTATION</vt:lpstr>
      <vt:lpstr>PROJECTION</vt:lpstr>
      <vt:lpstr>JOINS</vt:lpstr>
      <vt:lpstr>TYPES OF JOINS </vt:lpstr>
      <vt:lpstr>COMPOSITION</vt:lpstr>
      <vt:lpstr>CONTD….</vt:lpstr>
      <vt:lpstr>RESTRICTION</vt:lpstr>
      <vt:lpstr>REDUNDANCY</vt:lpstr>
      <vt:lpstr>CONTD….</vt:lpstr>
      <vt:lpstr>CONSISTENCY</vt:lpstr>
      <vt:lpstr>CONTD….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SARANYA.R(19S031) SIVA SRI VARSHINI.S(19S035) SHIBANI.K(19S033) SHOBIKA.0(19S034) SHANTHOSH KUMAR.S.R(19S032)</dc:title>
  <dc:creator>Lenovo</dc:creator>
  <cp:lastModifiedBy>shibani shailu</cp:lastModifiedBy>
  <cp:revision>44</cp:revision>
  <dcterms:created xsi:type="dcterms:W3CDTF">2021-03-14T09:58:44Z</dcterms:created>
  <dcterms:modified xsi:type="dcterms:W3CDTF">2021-03-19T17:33:50Z</dcterms:modified>
</cp:coreProperties>
</file>